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256" r:id="rId2"/>
    <p:sldId id="267" r:id="rId3"/>
    <p:sldId id="277" r:id="rId4"/>
    <p:sldId id="272" r:id="rId5"/>
    <p:sldId id="299" r:id="rId6"/>
    <p:sldId id="300" r:id="rId7"/>
    <p:sldId id="283" r:id="rId8"/>
    <p:sldId id="301" r:id="rId9"/>
    <p:sldId id="284" r:id="rId10"/>
    <p:sldId id="302" r:id="rId11"/>
    <p:sldId id="303" r:id="rId12"/>
    <p:sldId id="304" r:id="rId13"/>
    <p:sldId id="285" r:id="rId14"/>
    <p:sldId id="286" r:id="rId15"/>
    <p:sldId id="287" r:id="rId16"/>
    <p:sldId id="288" r:id="rId17"/>
    <p:sldId id="305" r:id="rId18"/>
    <p:sldId id="278" r:id="rId19"/>
    <p:sldId id="273" r:id="rId20"/>
    <p:sldId id="307" r:id="rId21"/>
    <p:sldId id="308" r:id="rId22"/>
    <p:sldId id="309" r:id="rId23"/>
    <p:sldId id="306" r:id="rId24"/>
    <p:sldId id="310" r:id="rId25"/>
    <p:sldId id="289" r:id="rId26"/>
    <p:sldId id="290" r:id="rId27"/>
    <p:sldId id="291" r:id="rId28"/>
    <p:sldId id="279" r:id="rId29"/>
    <p:sldId id="274" r:id="rId30"/>
    <p:sldId id="292" r:id="rId31"/>
    <p:sldId id="311" r:id="rId32"/>
    <p:sldId id="280" r:id="rId33"/>
    <p:sldId id="275" r:id="rId34"/>
    <p:sldId id="293" r:id="rId35"/>
    <p:sldId id="294" r:id="rId36"/>
    <p:sldId id="295" r:id="rId37"/>
    <p:sldId id="296" r:id="rId38"/>
    <p:sldId id="297" r:id="rId39"/>
    <p:sldId id="281" r:id="rId40"/>
    <p:sldId id="276" r:id="rId41"/>
    <p:sldId id="312" r:id="rId42"/>
    <p:sldId id="298" r:id="rId43"/>
    <p:sldId id="313" r:id="rId44"/>
    <p:sldId id="314" r:id="rId45"/>
    <p:sldId id="282" r:id="rId46"/>
    <p:sldId id="270" r:id="rId47"/>
    <p:sldId id="271" r:id="rId48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441402EF-72EA-4F86-9227-E1922CEE125F}">
          <p14:sldIdLst>
            <p14:sldId id="256"/>
            <p14:sldId id="267"/>
          </p14:sldIdLst>
        </p14:section>
        <p14:section name="Arrays" id="{D9292BB2-8202-2746-B381-AA6BE7F527BB}">
          <p14:sldIdLst>
            <p14:sldId id="277"/>
            <p14:sldId id="272"/>
            <p14:sldId id="299"/>
            <p14:sldId id="300"/>
            <p14:sldId id="283"/>
            <p14:sldId id="301"/>
            <p14:sldId id="284"/>
            <p14:sldId id="302"/>
            <p14:sldId id="303"/>
            <p14:sldId id="304"/>
            <p14:sldId id="285"/>
            <p14:sldId id="286"/>
            <p14:sldId id="287"/>
            <p14:sldId id="288"/>
            <p14:sldId id="305"/>
          </p14:sldIdLst>
        </p14:section>
        <p14:section name="$_GET and $_POST Superglobal Arrays" id="{81186D2B-6AAB-9144-A5A1-425B20F6460B}">
          <p14:sldIdLst>
            <p14:sldId id="278"/>
            <p14:sldId id="273"/>
            <p14:sldId id="307"/>
            <p14:sldId id="308"/>
            <p14:sldId id="309"/>
            <p14:sldId id="306"/>
            <p14:sldId id="310"/>
            <p14:sldId id="289"/>
            <p14:sldId id="290"/>
            <p14:sldId id="291"/>
          </p14:sldIdLst>
        </p14:section>
        <p14:section name="$_SERVER Array" id="{788D4278-2988-2C45-B4B8-26E3532143F3}">
          <p14:sldIdLst>
            <p14:sldId id="279"/>
            <p14:sldId id="274"/>
            <p14:sldId id="292"/>
            <p14:sldId id="311"/>
          </p14:sldIdLst>
        </p14:section>
        <p14:section name="$_FILES Array" id="{C3EFE00C-5C98-6E4B-AB89-F1F32534A185}">
          <p14:sldIdLst>
            <p14:sldId id="280"/>
            <p14:sldId id="275"/>
            <p14:sldId id="293"/>
            <p14:sldId id="294"/>
            <p14:sldId id="295"/>
            <p14:sldId id="296"/>
            <p14:sldId id="297"/>
          </p14:sldIdLst>
        </p14:section>
        <p14:section name="Reading/Writing Files" id="{0ECED57E-87EA-8344-B6C6-294E10C21434}">
          <p14:sldIdLst>
            <p14:sldId id="281"/>
            <p14:sldId id="276"/>
            <p14:sldId id="312"/>
            <p14:sldId id="298"/>
          </p14:sldIdLst>
        </p14:section>
        <p14:section name="Version Control" id="{21AD18FF-D9E2-0347-A54F-030C5172C610}">
          <p14:sldIdLst>
            <p14:sldId id="313"/>
            <p14:sldId id="314"/>
          </p14:sldIdLst>
        </p14:section>
        <p14:section name="Summary" id="{6016C672-7EF5-8544-9FEE-5F02D5CD42F5}">
          <p14:sldIdLst>
            <p14:sldId id="282"/>
            <p14:sldId id="270"/>
            <p14:sldId id="271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orient="horz" pos="1440">
          <p15:clr>
            <a:srgbClr val="A4A3A4"/>
          </p15:clr>
        </p15:guide>
        <p15:guide id="3" orient="horz">
          <p15:clr>
            <a:srgbClr val="A4A3A4"/>
          </p15:clr>
        </p15:guide>
        <p15:guide id="4" pos="3840">
          <p15:clr>
            <a:srgbClr val="A4A3A4"/>
          </p15:clr>
        </p15:guide>
        <p15:guide id="5" pos="192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F3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69" autoAdjust="0"/>
    <p:restoredTop sz="86387" autoAdjust="0"/>
  </p:normalViewPr>
  <p:slideViewPr>
    <p:cSldViewPr showGuides="1">
      <p:cViewPr>
        <p:scale>
          <a:sx n="70" d="100"/>
          <a:sy n="70" d="100"/>
        </p:scale>
        <p:origin x="-992" y="-2392"/>
      </p:cViewPr>
      <p:guideLst>
        <p:guide orient="horz" pos="2880"/>
        <p:guide orient="horz" pos="1440"/>
        <p:guide orient="horz"/>
        <p:guide pos="3840"/>
        <p:guide pos="1920"/>
      </p:guideLst>
    </p:cSldViewPr>
  </p:slideViewPr>
  <p:outlineViewPr>
    <p:cViewPr>
      <p:scale>
        <a:sx n="33" d="100"/>
        <a:sy n="33" d="100"/>
      </p:scale>
      <p:origin x="0" y="-484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3258"/>
    </p:cViewPr>
  </p:sorterViewPr>
  <p:notesViewPr>
    <p:cSldViewPr>
      <p:cViewPr varScale="1">
        <p:scale>
          <a:sx n="66" d="100"/>
          <a:sy n="66" d="100"/>
        </p:scale>
        <p:origin x="1040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printerSettings" Target="printerSettings/printerSettings1.bin"/><Relationship Id="rId51" Type="http://schemas.openxmlformats.org/officeDocument/2006/relationships/presProps" Target="presProps.xml"/><Relationship Id="rId52" Type="http://schemas.openxmlformats.org/officeDocument/2006/relationships/viewProps" Target="viewProps.xml"/><Relationship Id="rId53" Type="http://schemas.openxmlformats.org/officeDocument/2006/relationships/theme" Target="theme/theme1.xml"/><Relationship Id="rId54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FD27DE-FC0E-EC49-B1C5-B796F9CDC289}" type="datetimeFigureOut">
              <a:rPr lang="en-US" smtClean="0"/>
              <a:t>17-02-18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7C01C6-9040-D44A-A0F9-7BE70F3FD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8338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7C01C6-9040-D44A-A0F9-7BE70F3FD88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5816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685800"/>
            <a:ext cx="7474024" cy="2819400"/>
          </a:xfrm>
        </p:spPr>
        <p:txBody>
          <a:bodyPr>
            <a:noAutofit/>
          </a:bodyPr>
          <a:lstStyle>
            <a:lvl1pPr algn="l">
              <a:lnSpc>
                <a:spcPts val="6200"/>
              </a:lnSpc>
              <a:defRPr sz="5400">
                <a:latin typeface="Rockwell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4149080"/>
            <a:ext cx="5486400" cy="53340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6D3AE-9A6B-4724-B938-46259D069C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8610600" y="0"/>
            <a:ext cx="5334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6477000"/>
            <a:ext cx="88392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4572000"/>
            <a:ext cx="9144000" cy="228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5203947" y="6096000"/>
            <a:ext cx="39400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00" dirty="0" smtClean="0">
                <a:solidFill>
                  <a:schemeClr val="accent1"/>
                </a:solidFill>
                <a:latin typeface="Rockwell" pitchFamily="18" charset="0"/>
              </a:rPr>
              <a:t>Fundamentals</a:t>
            </a:r>
            <a:r>
              <a:rPr lang="en-US" sz="1800" baseline="0" dirty="0" smtClean="0">
                <a:latin typeface="Rockwell" pitchFamily="18" charset="0"/>
              </a:rPr>
              <a:t> </a:t>
            </a:r>
            <a:r>
              <a:rPr lang="en-US" sz="1800" baseline="0" dirty="0" smtClean="0">
                <a:solidFill>
                  <a:schemeClr val="bg2"/>
                </a:solidFill>
                <a:latin typeface="Rockwell" pitchFamily="18" charset="0"/>
              </a:rPr>
              <a:t>of Web Development</a:t>
            </a:r>
            <a:endParaRPr lang="en-US" sz="1800" dirty="0">
              <a:solidFill>
                <a:schemeClr val="bg2"/>
              </a:solidFill>
              <a:latin typeface="Rockwell" pitchFamily="18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0" y="6096000"/>
            <a:ext cx="3771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accent1"/>
                </a:solidFill>
                <a:latin typeface="Rockwell" pitchFamily="18" charset="0"/>
              </a:rPr>
              <a:t>Randy Connolly </a:t>
            </a:r>
            <a:r>
              <a:rPr lang="en-US" sz="1800" baseline="0" dirty="0" smtClean="0">
                <a:solidFill>
                  <a:schemeClr val="bg2"/>
                </a:solidFill>
                <a:latin typeface="Rockwell" pitchFamily="18" charset="0"/>
              </a:rPr>
              <a:t>and</a:t>
            </a:r>
            <a:r>
              <a:rPr lang="en-US" sz="1800" baseline="0" dirty="0" smtClean="0">
                <a:latin typeface="Rockwell" pitchFamily="18" charset="0"/>
              </a:rPr>
              <a:t> </a:t>
            </a:r>
            <a:r>
              <a:rPr lang="en-US" sz="1800" baseline="0" dirty="0" smtClean="0">
                <a:solidFill>
                  <a:schemeClr val="accent1"/>
                </a:solidFill>
                <a:latin typeface="Rockwell" pitchFamily="18" charset="0"/>
              </a:rPr>
              <a:t>Ricardo Hoar</a:t>
            </a:r>
            <a:endParaRPr lang="en-US" sz="1800" dirty="0">
              <a:solidFill>
                <a:schemeClr val="accent1"/>
              </a:solidFill>
              <a:latin typeface="Rockwell" pitchFamily="18" charset="0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5257800" y="6453003"/>
            <a:ext cx="388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© 2017 Pearson</a:t>
            </a:r>
          </a:p>
          <a:p>
            <a:pPr algn="r"/>
            <a:r>
              <a:rPr lang="en-US" sz="12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http://www.funwebdev.com</a:t>
            </a:r>
            <a:endParaRPr lang="en-US" sz="12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9ECA76C-96BA-4C53-A922-4E6799921C76}" type="datetimeFigureOut">
              <a:rPr lang="en-US" smtClean="0"/>
              <a:pPr/>
              <a:t>17-02-18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6D3AE-9A6B-4724-B938-46259D069C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9ECA76C-96BA-4C53-A922-4E6799921C76}" type="datetimeFigureOut">
              <a:rPr lang="en-US" smtClean="0"/>
              <a:pPr/>
              <a:t>17-02-18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6D3AE-9A6B-4724-B938-46259D069C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9ECA76C-96BA-4C53-A922-4E6799921C76}" type="datetimeFigureOut">
              <a:rPr lang="en-US" smtClean="0"/>
              <a:pPr/>
              <a:t>17-02-18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6D3AE-9A6B-4724-B938-46259D069C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98438"/>
            <a:ext cx="7772400" cy="1020762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0" y="1676400"/>
            <a:ext cx="5638800" cy="4525963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61963" indent="-4763"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None/>
              <a:defRPr sz="1800">
                <a:solidFill>
                  <a:schemeClr val="tx1"/>
                </a:solidFill>
              </a:defRPr>
            </a:lvl3pPr>
            <a:lvl4pPr marL="1376363" indent="-4763">
              <a:buNone/>
              <a:defRPr sz="1600">
                <a:solidFill>
                  <a:schemeClr val="tx1"/>
                </a:solidFill>
              </a:defRPr>
            </a:lvl4pPr>
            <a:lvl5pPr marL="1828800" indent="0">
              <a:buNone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6D3AE-9A6B-4724-B938-46259D069C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 hasCustomPrompt="1"/>
          </p:nvPr>
        </p:nvSpPr>
        <p:spPr>
          <a:xfrm>
            <a:off x="914400" y="838200"/>
            <a:ext cx="6629400" cy="304800"/>
          </a:xfrm>
        </p:spPr>
        <p:txBody>
          <a:bodyPr>
            <a:normAutofit/>
          </a:bodyPr>
          <a:lstStyle>
            <a:lvl1pPr>
              <a:buNone/>
              <a:defRPr sz="1500">
                <a:latin typeface="Rockwell" pitchFamily="18" charset="0"/>
              </a:defRPr>
            </a:lvl1pPr>
          </a:lstStyle>
          <a:p>
            <a:pPr lvl="0"/>
            <a:r>
              <a:rPr lang="en-US" dirty="0" smtClean="0"/>
              <a:t>Enter subtitle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22238"/>
            <a:ext cx="7772400" cy="1020762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46237"/>
            <a:ext cx="6400800" cy="4525963"/>
          </a:xfrm>
        </p:spPr>
        <p:txBody>
          <a:bodyPr/>
          <a:lstStyle>
            <a:lvl1pPr marL="0" indent="0">
              <a:spcAft>
                <a:spcPts val="1200"/>
              </a:spcAft>
              <a:buNone/>
              <a:defRPr sz="2200">
                <a:solidFill>
                  <a:schemeClr val="tx1"/>
                </a:solidFill>
              </a:defRPr>
            </a:lvl1pPr>
            <a:lvl2pPr marL="461963" indent="-4763">
              <a:spcAft>
                <a:spcPts val="1200"/>
              </a:spcAft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None/>
              <a:defRPr sz="1800">
                <a:solidFill>
                  <a:schemeClr val="tx1"/>
                </a:solidFill>
              </a:defRPr>
            </a:lvl3pPr>
            <a:lvl4pPr marL="1376363" indent="-4763">
              <a:buNone/>
              <a:defRPr sz="1600">
                <a:solidFill>
                  <a:schemeClr val="tx1"/>
                </a:solidFill>
              </a:defRPr>
            </a:lvl4pPr>
            <a:lvl5pPr marL="1828800" indent="0">
              <a:buNone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6D3AE-9A6B-4724-B938-46259D069C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 hasCustomPrompt="1"/>
          </p:nvPr>
        </p:nvSpPr>
        <p:spPr>
          <a:xfrm>
            <a:off x="914400" y="838200"/>
            <a:ext cx="6400800" cy="304800"/>
          </a:xfrm>
        </p:spPr>
        <p:txBody>
          <a:bodyPr>
            <a:normAutofit/>
          </a:bodyPr>
          <a:lstStyle>
            <a:lvl1pPr>
              <a:buNone/>
              <a:defRPr sz="1500">
                <a:latin typeface="Rockwell" pitchFamily="18" charset="0"/>
              </a:defRPr>
            </a:lvl1pPr>
          </a:lstStyle>
          <a:p>
            <a:pPr lvl="0"/>
            <a:r>
              <a:rPr lang="en-US" dirty="0" smtClean="0"/>
              <a:t>Enter subtitle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0"/>
            <a:ext cx="8037513" cy="8382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9624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Rockwell Condensed" pitchFamily="18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6D3AE-9A6B-4724-B938-46259D069C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9ECA76C-96BA-4C53-A922-4E6799921C76}" type="datetimeFigureOut">
              <a:rPr lang="en-US" smtClean="0"/>
              <a:pPr/>
              <a:t>17-02-18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6D3AE-9A6B-4724-B938-46259D069C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9ECA76C-96BA-4C53-A922-4E6799921C76}" type="datetimeFigureOut">
              <a:rPr lang="en-US" smtClean="0"/>
              <a:pPr/>
              <a:t>17-02-18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6D3AE-9A6B-4724-B938-46259D069C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9ECA76C-96BA-4C53-A922-4E6799921C76}" type="datetimeFigureOut">
              <a:rPr lang="en-US" smtClean="0"/>
              <a:pPr/>
              <a:t>17-02-18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6D3AE-9A6B-4724-B938-46259D069C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9ECA76C-96BA-4C53-A922-4E6799921C76}" type="datetimeFigureOut">
              <a:rPr lang="en-US" smtClean="0"/>
              <a:pPr/>
              <a:t>17-02-18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6D3AE-9A6B-4724-B938-46259D069CC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9ECA76C-96BA-4C53-A922-4E6799921C76}" type="datetimeFigureOut">
              <a:rPr lang="en-US" smtClean="0"/>
              <a:pPr/>
              <a:t>17-02-18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6D3AE-9A6B-4724-B938-46259D069C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924800" cy="10668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143000"/>
            <a:ext cx="716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915400" y="0"/>
            <a:ext cx="2286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839200" y="0"/>
            <a:ext cx="762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15400" y="6553200"/>
            <a:ext cx="228600" cy="3048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46D3AE-9A6B-4724-B938-46259D069CC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457200" y="6553200"/>
            <a:ext cx="8001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265591" y="6581001"/>
            <a:ext cx="32863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 smtClean="0">
                <a:solidFill>
                  <a:srgbClr val="404040"/>
                </a:solidFill>
                <a:latin typeface="Rockwell" pitchFamily="18" charset="0"/>
              </a:rPr>
              <a:t>Fundamentals</a:t>
            </a:r>
            <a:r>
              <a:rPr lang="en-US" sz="1200" baseline="0" dirty="0" smtClean="0">
                <a:solidFill>
                  <a:srgbClr val="404040"/>
                </a:solidFill>
                <a:latin typeface="Rockwell" pitchFamily="18" charset="0"/>
              </a:rPr>
              <a:t> of Web Development - 2</a:t>
            </a:r>
            <a:r>
              <a:rPr lang="en-US" sz="1200" baseline="30000" dirty="0" smtClean="0">
                <a:solidFill>
                  <a:srgbClr val="404040"/>
                </a:solidFill>
                <a:latin typeface="Rockwell" pitchFamily="18" charset="0"/>
              </a:rPr>
              <a:t>nd</a:t>
            </a:r>
            <a:r>
              <a:rPr lang="en-US" sz="1200" baseline="0" dirty="0" smtClean="0">
                <a:solidFill>
                  <a:srgbClr val="404040"/>
                </a:solidFill>
                <a:latin typeface="Rockwell" pitchFamily="18" charset="0"/>
              </a:rPr>
              <a:t> Ed.</a:t>
            </a:r>
            <a:endParaRPr lang="en-US" sz="1200" dirty="0">
              <a:solidFill>
                <a:srgbClr val="404040"/>
              </a:solidFill>
              <a:latin typeface="Rockwell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3483" y="6581001"/>
            <a:ext cx="25744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accent3"/>
                </a:solidFill>
                <a:latin typeface="Rockwell" pitchFamily="18" charset="0"/>
              </a:rPr>
              <a:t>Randy Connolly </a:t>
            </a:r>
            <a:r>
              <a:rPr lang="en-US" sz="1200" baseline="0" dirty="0" smtClean="0">
                <a:solidFill>
                  <a:schemeClr val="tx1"/>
                </a:solidFill>
                <a:latin typeface="Rockwell" pitchFamily="18" charset="0"/>
              </a:rPr>
              <a:t>and</a:t>
            </a:r>
            <a:r>
              <a:rPr lang="en-US" sz="1200" baseline="0" dirty="0" smtClean="0">
                <a:latin typeface="Rockwell" pitchFamily="18" charset="0"/>
              </a:rPr>
              <a:t> </a:t>
            </a:r>
            <a:r>
              <a:rPr lang="en-US" sz="1200" baseline="0" dirty="0" smtClean="0">
                <a:solidFill>
                  <a:srgbClr val="C88736"/>
                </a:solidFill>
                <a:latin typeface="Rockwell" pitchFamily="18" charset="0"/>
              </a:rPr>
              <a:t>Ricardo Hoar</a:t>
            </a:r>
            <a:endParaRPr lang="en-US" sz="1200" dirty="0">
              <a:solidFill>
                <a:srgbClr val="C88736"/>
              </a:solidFill>
              <a:latin typeface="Rockwell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Rockwell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3">
            <a:lumMod val="75000"/>
          </a:schemeClr>
        </a:buClr>
        <a:buFont typeface="Wingdings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e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em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emf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emf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PHP Arrays and </a:t>
            </a:r>
            <a:r>
              <a:rPr lang="en-US" b="1" dirty="0" err="1"/>
              <a:t>Superglobals</a:t>
            </a:r>
            <a:r>
              <a:rPr lang="en-US" b="1" dirty="0"/>
              <a:t>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12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Arrays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// do while loop</a:t>
            </a:r>
          </a:p>
          <a:p>
            <a:r>
              <a:rPr lang="mr-IN" dirty="0"/>
              <a:t>$i=0;</a:t>
            </a:r>
          </a:p>
          <a:p>
            <a:r>
              <a:rPr lang="pt-BR" b="1" dirty="0">
                <a:solidFill>
                  <a:srgbClr val="A82233"/>
                </a:solidFill>
              </a:rPr>
              <a:t>do {</a:t>
            </a:r>
          </a:p>
          <a:p>
            <a:r>
              <a:rPr lang="en-US" dirty="0" smtClean="0"/>
              <a:t>	echo </a:t>
            </a:r>
            <a:r>
              <a:rPr lang="en-US" dirty="0"/>
              <a:t>$days[$</a:t>
            </a:r>
            <a:r>
              <a:rPr lang="en-US" dirty="0" err="1"/>
              <a:t>i</a:t>
            </a:r>
            <a:r>
              <a:rPr lang="en-US" dirty="0"/>
              <a:t>] . "&lt;</a:t>
            </a:r>
            <a:r>
              <a:rPr lang="en-US" dirty="0" err="1"/>
              <a:t>br</a:t>
            </a:r>
            <a:r>
              <a:rPr lang="en-US" dirty="0"/>
              <a:t>&gt;";</a:t>
            </a:r>
          </a:p>
          <a:p>
            <a:r>
              <a:rPr lang="en-CA" dirty="0" smtClean="0">
                <a:solidFill>
                  <a:srgbClr val="A82233"/>
                </a:solidFill>
              </a:rPr>
              <a:t>	</a:t>
            </a:r>
            <a:r>
              <a:rPr lang="mr-IN" b="1" dirty="0" smtClean="0">
                <a:solidFill>
                  <a:srgbClr val="A82233"/>
                </a:solidFill>
              </a:rPr>
              <a:t>$</a:t>
            </a:r>
            <a:r>
              <a:rPr lang="mr-IN" b="1" dirty="0">
                <a:solidFill>
                  <a:srgbClr val="A82233"/>
                </a:solidFill>
              </a:rPr>
              <a:t>i++;</a:t>
            </a:r>
          </a:p>
          <a:p>
            <a:r>
              <a:rPr lang="en-US" b="1" dirty="0">
                <a:solidFill>
                  <a:srgbClr val="A82233"/>
                </a:solidFill>
              </a:rPr>
              <a:t>} while </a:t>
            </a:r>
            <a:r>
              <a:rPr lang="en-US" dirty="0"/>
              <a:t>($</a:t>
            </a:r>
            <a:r>
              <a:rPr lang="en-US" dirty="0" err="1"/>
              <a:t>i</a:t>
            </a:r>
            <a:r>
              <a:rPr lang="en-US" dirty="0"/>
              <a:t> &lt; count($days));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Tx/>
              <a:buFont typeface="Wingdings" pitchFamily="2" charset="2"/>
              <a:buNone/>
              <a:tabLst/>
              <a:defRPr/>
            </a:pPr>
            <a:r>
              <a:rPr lang="en-US" sz="1500" kern="1200" dirty="0" smtClean="0">
                <a:solidFill>
                  <a:schemeClr val="tx1"/>
                </a:solidFill>
                <a:effectLst/>
                <a:latin typeface="Rockwell" pitchFamily="18" charset="0"/>
                <a:ea typeface="+mn-ea"/>
                <a:cs typeface="+mn-cs"/>
              </a:rPr>
              <a:t>Iterating through an Array - do while </a:t>
            </a:r>
            <a:endParaRPr lang="en-US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554074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Arrays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// for loop</a:t>
            </a:r>
          </a:p>
          <a:p>
            <a:r>
              <a:rPr lang="en-US" b="1" dirty="0">
                <a:solidFill>
                  <a:srgbClr val="A82233"/>
                </a:solidFill>
              </a:rPr>
              <a:t>for</a:t>
            </a:r>
            <a:r>
              <a:rPr lang="en-US" dirty="0"/>
              <a:t> ($</a:t>
            </a:r>
            <a:r>
              <a:rPr lang="en-US" dirty="0" err="1"/>
              <a:t>i</a:t>
            </a:r>
            <a:r>
              <a:rPr lang="en-US" dirty="0"/>
              <a:t>=0; $</a:t>
            </a:r>
            <a:r>
              <a:rPr lang="en-US" dirty="0" err="1"/>
              <a:t>i</a:t>
            </a:r>
            <a:r>
              <a:rPr lang="en-US" dirty="0"/>
              <a:t>&lt;count($days); </a:t>
            </a:r>
            <a:r>
              <a:rPr lang="en-US" b="1" dirty="0">
                <a:solidFill>
                  <a:srgbClr val="A82233"/>
                </a:solidFill>
              </a:rPr>
              <a:t>$</a:t>
            </a:r>
            <a:r>
              <a:rPr lang="en-US" b="1" dirty="0" err="1">
                <a:solidFill>
                  <a:srgbClr val="A82233"/>
                </a:solidFill>
              </a:rPr>
              <a:t>i</a:t>
            </a:r>
            <a:r>
              <a:rPr lang="en-US" b="1" dirty="0">
                <a:solidFill>
                  <a:srgbClr val="A82233"/>
                </a:solidFill>
              </a:rPr>
              <a:t>++</a:t>
            </a:r>
            <a:r>
              <a:rPr lang="en-US" dirty="0"/>
              <a:t>) {</a:t>
            </a:r>
          </a:p>
          <a:p>
            <a:r>
              <a:rPr lang="en-US" dirty="0" smtClean="0"/>
              <a:t>	echo </a:t>
            </a:r>
            <a:r>
              <a:rPr lang="en-US" dirty="0"/>
              <a:t>$days[$</a:t>
            </a:r>
            <a:r>
              <a:rPr lang="en-US" dirty="0" err="1"/>
              <a:t>i</a:t>
            </a:r>
            <a:r>
              <a:rPr lang="en-US" dirty="0"/>
              <a:t>] . "&lt;</a:t>
            </a:r>
            <a:r>
              <a:rPr lang="en-US" dirty="0" err="1"/>
              <a:t>br</a:t>
            </a:r>
            <a:r>
              <a:rPr lang="en-US" dirty="0"/>
              <a:t>&gt;";</a:t>
            </a:r>
          </a:p>
          <a:p>
            <a:r>
              <a:rPr lang="en-US" dirty="0"/>
              <a:t>}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Tx/>
              <a:buFont typeface="Wingdings" pitchFamily="2" charset="2"/>
              <a:buNone/>
              <a:tabLst/>
              <a:defRPr/>
            </a:pPr>
            <a:r>
              <a:rPr lang="en-US" sz="1500" kern="1200" dirty="0" smtClean="0">
                <a:solidFill>
                  <a:schemeClr val="tx1"/>
                </a:solidFill>
                <a:effectLst/>
                <a:latin typeface="Rockwell" pitchFamily="18" charset="0"/>
                <a:ea typeface="+mn-ea"/>
                <a:cs typeface="+mn-cs"/>
              </a:rPr>
              <a:t>Iterating through an Array - for</a:t>
            </a:r>
            <a:endParaRPr lang="en-US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582341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Arrays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// </a:t>
            </a:r>
            <a:r>
              <a:rPr lang="en-US" dirty="0" err="1"/>
              <a:t>foreach</a:t>
            </a:r>
            <a:r>
              <a:rPr lang="en-US" dirty="0"/>
              <a:t>: iterating through the values</a:t>
            </a:r>
          </a:p>
          <a:p>
            <a:r>
              <a:rPr lang="en-US" b="1" dirty="0" err="1">
                <a:solidFill>
                  <a:srgbClr val="A82233"/>
                </a:solidFill>
              </a:rPr>
              <a:t>foreach</a:t>
            </a:r>
            <a:r>
              <a:rPr lang="en-US" dirty="0"/>
              <a:t> ($forecast </a:t>
            </a:r>
            <a:r>
              <a:rPr lang="en-US" b="1" dirty="0">
                <a:solidFill>
                  <a:srgbClr val="A82233"/>
                </a:solidFill>
              </a:rPr>
              <a:t>as</a:t>
            </a:r>
            <a:r>
              <a:rPr lang="en-US" dirty="0"/>
              <a:t> $value) {</a:t>
            </a:r>
          </a:p>
          <a:p>
            <a:r>
              <a:rPr lang="en-US" dirty="0" smtClean="0"/>
              <a:t>	echo </a:t>
            </a:r>
            <a:r>
              <a:rPr lang="en-US" dirty="0"/>
              <a:t>$value . "&lt;</a:t>
            </a:r>
            <a:r>
              <a:rPr lang="en-US" dirty="0" err="1"/>
              <a:t>br</a:t>
            </a:r>
            <a:r>
              <a:rPr lang="en-US" dirty="0"/>
              <a:t>&gt;";</a:t>
            </a:r>
          </a:p>
          <a:p>
            <a:r>
              <a:rPr lang="en-US" dirty="0"/>
              <a:t>}</a:t>
            </a:r>
          </a:p>
          <a:p>
            <a:r>
              <a:rPr lang="en-US" dirty="0"/>
              <a:t>// </a:t>
            </a:r>
            <a:r>
              <a:rPr lang="en-US" dirty="0" err="1"/>
              <a:t>foreach</a:t>
            </a:r>
            <a:r>
              <a:rPr lang="en-US" dirty="0"/>
              <a:t>: iterating through the values AND the keys</a:t>
            </a:r>
          </a:p>
          <a:p>
            <a:r>
              <a:rPr lang="en-US" b="1" dirty="0" err="1">
                <a:solidFill>
                  <a:srgbClr val="A82233"/>
                </a:solidFill>
              </a:rPr>
              <a:t>foreach</a:t>
            </a:r>
            <a:r>
              <a:rPr lang="en-US" dirty="0"/>
              <a:t> ($forecast </a:t>
            </a:r>
            <a:r>
              <a:rPr lang="en-US" b="1" dirty="0">
                <a:solidFill>
                  <a:srgbClr val="A82233"/>
                </a:solidFill>
              </a:rPr>
              <a:t>as </a:t>
            </a:r>
            <a:r>
              <a:rPr lang="en-US" dirty="0"/>
              <a:t>$key </a:t>
            </a:r>
            <a:r>
              <a:rPr lang="en-US" b="1" dirty="0">
                <a:solidFill>
                  <a:srgbClr val="A82233"/>
                </a:solidFill>
              </a:rPr>
              <a:t>=&gt; </a:t>
            </a:r>
            <a:r>
              <a:rPr lang="en-US" dirty="0"/>
              <a:t>$value) {</a:t>
            </a:r>
          </a:p>
          <a:p>
            <a:r>
              <a:rPr lang="en-US" dirty="0" smtClean="0"/>
              <a:t>	echo </a:t>
            </a:r>
            <a:r>
              <a:rPr lang="en-US" dirty="0"/>
              <a:t>"day[" . $key . "]=" . $value;</a:t>
            </a:r>
          </a:p>
          <a:p>
            <a:r>
              <a:rPr lang="en-US" dirty="0"/>
              <a:t>}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Tx/>
              <a:buFont typeface="Wingdings" pitchFamily="2" charset="2"/>
              <a:buNone/>
              <a:tabLst/>
              <a:defRPr/>
            </a:pPr>
            <a:r>
              <a:rPr lang="en-US" sz="1500" kern="1200" dirty="0" smtClean="0">
                <a:solidFill>
                  <a:schemeClr val="tx1"/>
                </a:solidFill>
                <a:effectLst/>
                <a:latin typeface="Rockwell" pitchFamily="18" charset="0"/>
                <a:ea typeface="+mn-ea"/>
                <a:cs typeface="+mn-cs"/>
              </a:rPr>
              <a:t>Iterating through an Array - </a:t>
            </a:r>
            <a:r>
              <a:rPr lang="en-US" sz="1500" kern="1200" dirty="0" err="1" smtClean="0">
                <a:solidFill>
                  <a:schemeClr val="tx1"/>
                </a:solidFill>
                <a:effectLst/>
                <a:latin typeface="Rockwell" pitchFamily="18" charset="0"/>
                <a:ea typeface="+mn-ea"/>
                <a:cs typeface="+mn-cs"/>
              </a:rPr>
              <a:t>foreach</a:t>
            </a:r>
            <a:endParaRPr lang="en-US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052677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Arrays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An element can </a:t>
            </a:r>
            <a:r>
              <a:rPr lang="en-US" dirty="0" smtClean="0"/>
              <a:t>be added </a:t>
            </a:r>
            <a:r>
              <a:rPr lang="en-US" dirty="0"/>
              <a:t>to an array simply by using a key/index that hasn’t been used, as shown below:</a:t>
            </a:r>
          </a:p>
          <a:p>
            <a:r>
              <a:rPr lang="mr-IN" dirty="0">
                <a:solidFill>
                  <a:srgbClr val="A82233"/>
                </a:solidFill>
              </a:rPr>
              <a:t>$</a:t>
            </a:r>
            <a:r>
              <a:rPr lang="mr-IN" dirty="0" smtClean="0">
                <a:solidFill>
                  <a:srgbClr val="A82233"/>
                </a:solidFill>
              </a:rPr>
              <a:t>days</a:t>
            </a:r>
            <a:r>
              <a:rPr lang="en-CA" dirty="0" smtClean="0">
                <a:solidFill>
                  <a:srgbClr val="A82233"/>
                </a:solidFill>
              </a:rPr>
              <a:t>[</a:t>
            </a:r>
            <a:r>
              <a:rPr lang="mr-IN" dirty="0" smtClean="0">
                <a:solidFill>
                  <a:srgbClr val="A82233"/>
                </a:solidFill>
              </a:rPr>
              <a:t>5</a:t>
            </a:r>
            <a:r>
              <a:rPr lang="en-CA" dirty="0" smtClean="0">
                <a:solidFill>
                  <a:srgbClr val="A82233"/>
                </a:solidFill>
              </a:rPr>
              <a:t>]</a:t>
            </a:r>
            <a:r>
              <a:rPr lang="mr-IN" dirty="0" smtClean="0">
                <a:solidFill>
                  <a:srgbClr val="A82233"/>
                </a:solidFill>
              </a:rPr>
              <a:t>= </a:t>
            </a:r>
            <a:r>
              <a:rPr lang="mr-IN" dirty="0">
                <a:solidFill>
                  <a:srgbClr val="A82233"/>
                </a:solidFill>
              </a:rPr>
              <a:t>"Sat"</a:t>
            </a:r>
            <a:r>
              <a:rPr lang="mr-IN" dirty="0" smtClean="0">
                <a:solidFill>
                  <a:srgbClr val="A82233"/>
                </a:solidFill>
              </a:rPr>
              <a:t>;</a:t>
            </a:r>
            <a:endParaRPr lang="en-CA" dirty="0" smtClean="0">
              <a:solidFill>
                <a:srgbClr val="A82233"/>
              </a:solidFill>
            </a:endParaRPr>
          </a:p>
          <a:p>
            <a:r>
              <a:rPr lang="en-US" dirty="0"/>
              <a:t> As an alternative to specifying </a:t>
            </a:r>
            <a:r>
              <a:rPr lang="en-US" dirty="0" smtClean="0"/>
              <a:t>the index</a:t>
            </a:r>
            <a:r>
              <a:rPr lang="en-US" dirty="0"/>
              <a:t>, a new element can be added to the end of any array using empty </a:t>
            </a:r>
            <a:r>
              <a:rPr lang="en-US" dirty="0" smtClean="0"/>
              <a:t>square brackets </a:t>
            </a:r>
            <a:r>
              <a:rPr lang="en-US" dirty="0"/>
              <a:t>after the array name, as follows:</a:t>
            </a:r>
          </a:p>
          <a:p>
            <a:r>
              <a:rPr lang="mr-IN" dirty="0">
                <a:solidFill>
                  <a:srgbClr val="A82233"/>
                </a:solidFill>
              </a:rPr>
              <a:t>$</a:t>
            </a:r>
            <a:r>
              <a:rPr lang="mr-IN" dirty="0" smtClean="0">
                <a:solidFill>
                  <a:srgbClr val="A82233"/>
                </a:solidFill>
              </a:rPr>
              <a:t>days</a:t>
            </a:r>
            <a:r>
              <a:rPr lang="en-CA" dirty="0" smtClean="0">
                <a:solidFill>
                  <a:srgbClr val="A82233"/>
                </a:solidFill>
              </a:rPr>
              <a:t>[]</a:t>
            </a:r>
            <a:r>
              <a:rPr lang="mr-IN" dirty="0" smtClean="0">
                <a:solidFill>
                  <a:srgbClr val="A82233"/>
                </a:solidFill>
              </a:rPr>
              <a:t>= </a:t>
            </a:r>
            <a:r>
              <a:rPr lang="mr-IN" dirty="0">
                <a:solidFill>
                  <a:srgbClr val="A82233"/>
                </a:solidFill>
              </a:rPr>
              <a:t>"Sun"</a:t>
            </a:r>
            <a:r>
              <a:rPr lang="mr-IN" dirty="0" smtClean="0">
                <a:solidFill>
                  <a:srgbClr val="A82233"/>
                </a:solidFill>
              </a:rPr>
              <a:t>;</a:t>
            </a:r>
            <a:endParaRPr lang="en-CA" dirty="0" smtClean="0">
              <a:solidFill>
                <a:srgbClr val="A82233"/>
              </a:solidFill>
            </a:endParaRPr>
          </a:p>
          <a:p>
            <a:r>
              <a:rPr lang="en-CA" dirty="0" smtClean="0"/>
              <a:t>Delete with unset()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Tx/>
              <a:buFont typeface="Wingdings" pitchFamily="2" charset="2"/>
              <a:buNone/>
              <a:tabLst/>
              <a:defRPr/>
            </a:pPr>
            <a:r>
              <a:rPr lang="en-US" sz="1500" kern="1200" dirty="0" smtClean="0">
                <a:solidFill>
                  <a:schemeClr val="tx1"/>
                </a:solidFill>
                <a:effectLst/>
                <a:latin typeface="Rockwell" pitchFamily="18" charset="0"/>
                <a:ea typeface="+mn-ea"/>
                <a:cs typeface="+mn-cs"/>
              </a:rPr>
              <a:t>Adding and Deleting Elements</a:t>
            </a:r>
            <a:endParaRPr lang="en-US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950250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Arrays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46237"/>
            <a:ext cx="7402016" cy="4525963"/>
          </a:xfrm>
        </p:spPr>
        <p:txBody>
          <a:bodyPr/>
          <a:lstStyle/>
          <a:p>
            <a:r>
              <a:rPr lang="en-US" dirty="0"/>
              <a:t>sort($days)</a:t>
            </a:r>
            <a:r>
              <a:rPr lang="en-US" dirty="0" smtClean="0"/>
              <a:t>;</a:t>
            </a:r>
          </a:p>
          <a:p>
            <a:r>
              <a:rPr lang="en-US" dirty="0"/>
              <a:t> As the values are all strings, the resulting array would be:</a:t>
            </a:r>
          </a:p>
          <a:p>
            <a:r>
              <a:rPr lang="mr-IN" dirty="0"/>
              <a:t>Array </a:t>
            </a:r>
            <a:r>
              <a:rPr lang="en-CA" dirty="0" smtClean="0"/>
              <a:t>(</a:t>
            </a:r>
            <a:r>
              <a:rPr lang="mr-IN" dirty="0" smtClean="0"/>
              <a:t>[</a:t>
            </a:r>
            <a:r>
              <a:rPr lang="mr-IN" dirty="0"/>
              <a:t>0] =&gt; Fri [1] =&gt; Mon [2] =&gt; Sat [3] =&gt; Sun [4] =&gt; Thu</a:t>
            </a:r>
          </a:p>
          <a:p>
            <a:r>
              <a:rPr lang="mr-IN" dirty="0"/>
              <a:t>[5] =&gt; Tue [6] =&gt; </a:t>
            </a:r>
            <a:r>
              <a:rPr lang="mr-IN" dirty="0" smtClean="0"/>
              <a:t>Wed</a:t>
            </a:r>
            <a:r>
              <a:rPr lang="en-CA" dirty="0" smtClean="0"/>
              <a:t>)</a:t>
            </a:r>
          </a:p>
          <a:p>
            <a:r>
              <a:rPr lang="en-US" dirty="0" err="1"/>
              <a:t>asort</a:t>
            </a:r>
            <a:r>
              <a:rPr lang="en-US" dirty="0"/>
              <a:t>($days);</a:t>
            </a:r>
          </a:p>
          <a:p>
            <a:r>
              <a:rPr lang="en-US" dirty="0"/>
              <a:t>The resulting array in this </a:t>
            </a:r>
            <a:r>
              <a:rPr lang="en-US" dirty="0" smtClean="0"/>
              <a:t>case keeps associations so  </a:t>
            </a:r>
            <a:r>
              <a:rPr lang="en-US" dirty="0"/>
              <a:t>is:</a:t>
            </a:r>
          </a:p>
          <a:p>
            <a:r>
              <a:rPr lang="mr-IN" dirty="0"/>
              <a:t>Array ([4] =&gt; Fri [0] =&gt; Mon [5] =&gt; Sat [6] =&gt; Sun [3] =&gt; Thu</a:t>
            </a:r>
          </a:p>
          <a:p>
            <a:r>
              <a:rPr lang="mr-IN" dirty="0"/>
              <a:t>[1] =&gt; Tue [2] =&gt; Wed)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Tx/>
              <a:buFont typeface="Wingdings" pitchFamily="2" charset="2"/>
              <a:buNone/>
              <a:tabLst/>
              <a:defRPr/>
            </a:pPr>
            <a:r>
              <a:rPr lang="en-US" sz="1500" kern="1200" dirty="0" smtClean="0">
                <a:solidFill>
                  <a:schemeClr val="tx1"/>
                </a:solidFill>
                <a:effectLst/>
                <a:latin typeface="Rockwell" pitchFamily="18" charset="0"/>
                <a:ea typeface="+mn-ea"/>
                <a:cs typeface="+mn-cs"/>
              </a:rPr>
              <a:t>Array Sorting</a:t>
            </a:r>
            <a:endParaRPr lang="en-US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03202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Arrays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46237"/>
            <a:ext cx="7041976" cy="4525963"/>
          </a:xfrm>
        </p:spPr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dirty="0" err="1"/>
              <a:t>array_keys</a:t>
            </a:r>
            <a:r>
              <a:rPr lang="en-US" dirty="0"/>
              <a:t>($</a:t>
            </a:r>
            <a:r>
              <a:rPr lang="en-US" dirty="0" err="1"/>
              <a:t>someArray</a:t>
            </a:r>
            <a:r>
              <a:rPr lang="en-US" dirty="0" smtClean="0"/>
              <a:t>)</a:t>
            </a:r>
          </a:p>
          <a:p>
            <a:pPr marL="342900" indent="-342900">
              <a:buFont typeface="Arial"/>
              <a:buChar char="•"/>
            </a:pPr>
            <a:r>
              <a:rPr lang="en-US" dirty="0" err="1"/>
              <a:t>array_values</a:t>
            </a:r>
            <a:r>
              <a:rPr lang="en-US" dirty="0"/>
              <a:t>($</a:t>
            </a:r>
            <a:r>
              <a:rPr lang="en-US" dirty="0" err="1"/>
              <a:t>someArray</a:t>
            </a:r>
            <a:r>
              <a:rPr lang="en-US" dirty="0" smtClean="0"/>
              <a:t>)</a:t>
            </a:r>
          </a:p>
          <a:p>
            <a:pPr marL="342900" indent="-342900">
              <a:buFont typeface="Arial"/>
              <a:buChar char="•"/>
            </a:pPr>
            <a:r>
              <a:rPr lang="en-US" dirty="0" err="1"/>
              <a:t>array_rand</a:t>
            </a:r>
            <a:r>
              <a:rPr lang="en-US" dirty="0"/>
              <a:t>($</a:t>
            </a:r>
            <a:r>
              <a:rPr lang="en-US" dirty="0" err="1"/>
              <a:t>someArray</a:t>
            </a:r>
            <a:r>
              <a:rPr lang="en-US" dirty="0"/>
              <a:t>, $</a:t>
            </a:r>
            <a:r>
              <a:rPr lang="en-US" dirty="0" err="1"/>
              <a:t>num</a:t>
            </a:r>
            <a:r>
              <a:rPr lang="en-US" dirty="0"/>
              <a:t>=1</a:t>
            </a:r>
            <a:r>
              <a:rPr lang="en-US" dirty="0" smtClean="0"/>
              <a:t>)</a:t>
            </a:r>
          </a:p>
          <a:p>
            <a:pPr marL="342900" indent="-342900">
              <a:buFont typeface="Arial"/>
              <a:buChar char="•"/>
            </a:pPr>
            <a:r>
              <a:rPr lang="en-US" dirty="0" err="1"/>
              <a:t>array_reverse</a:t>
            </a:r>
            <a:r>
              <a:rPr lang="en-US" dirty="0"/>
              <a:t>($</a:t>
            </a:r>
            <a:r>
              <a:rPr lang="en-US" dirty="0" err="1"/>
              <a:t>someArray</a:t>
            </a:r>
            <a:r>
              <a:rPr lang="en-US" dirty="0" smtClean="0"/>
              <a:t>)</a:t>
            </a:r>
          </a:p>
          <a:p>
            <a:pPr marL="342900" indent="-342900">
              <a:buFont typeface="Arial"/>
              <a:buChar char="•"/>
            </a:pPr>
            <a:r>
              <a:rPr lang="en-US" dirty="0" err="1"/>
              <a:t>array_walk</a:t>
            </a:r>
            <a:r>
              <a:rPr lang="en-US" dirty="0"/>
              <a:t>($</a:t>
            </a:r>
            <a:r>
              <a:rPr lang="en-US" dirty="0" err="1"/>
              <a:t>someArray</a:t>
            </a:r>
            <a:r>
              <a:rPr lang="en-US" dirty="0"/>
              <a:t>, $callback</a:t>
            </a:r>
            <a:r>
              <a:rPr lang="en-US" dirty="0" smtClean="0"/>
              <a:t>, $</a:t>
            </a:r>
            <a:r>
              <a:rPr lang="en-US" dirty="0" err="1"/>
              <a:t>optionalParam</a:t>
            </a:r>
            <a:r>
              <a:rPr lang="en-US" dirty="0"/>
              <a:t>)</a:t>
            </a:r>
            <a:endParaRPr lang="en-US" dirty="0" smtClean="0"/>
          </a:p>
          <a:p>
            <a:pPr marL="342900" indent="-342900">
              <a:buFont typeface="Arial"/>
              <a:buChar char="•"/>
            </a:pPr>
            <a:r>
              <a:rPr lang="en-US" dirty="0" err="1"/>
              <a:t>in_array</a:t>
            </a:r>
            <a:r>
              <a:rPr lang="en-US" dirty="0"/>
              <a:t>($needle, $haystack, $</a:t>
            </a:r>
            <a:r>
              <a:rPr lang="en-US" dirty="0" err="1"/>
              <a:t>optionalStrict</a:t>
            </a:r>
            <a:r>
              <a:rPr lang="en-US" dirty="0" smtClean="0"/>
              <a:t>)</a:t>
            </a:r>
          </a:p>
          <a:p>
            <a:pPr marL="342900" indent="-342900">
              <a:buFont typeface="Arial"/>
              <a:buChar char="•"/>
            </a:pPr>
            <a:r>
              <a:rPr lang="en-US" dirty="0"/>
              <a:t>shuffle($</a:t>
            </a:r>
            <a:r>
              <a:rPr lang="en-US" dirty="0" err="1"/>
              <a:t>someArray</a:t>
            </a:r>
            <a:r>
              <a:rPr lang="en-US" dirty="0"/>
              <a:t>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Tx/>
              <a:buFont typeface="Wingdings" pitchFamily="2" charset="2"/>
              <a:buNone/>
              <a:tabLst/>
              <a:defRPr/>
            </a:pPr>
            <a:r>
              <a:rPr lang="en-US" sz="1500" kern="1200" dirty="0" smtClean="0">
                <a:solidFill>
                  <a:schemeClr val="tx1"/>
                </a:solidFill>
                <a:effectLst/>
                <a:latin typeface="Rockwell" pitchFamily="18" charset="0"/>
                <a:ea typeface="+mn-ea"/>
                <a:cs typeface="+mn-cs"/>
              </a:rPr>
              <a:t>More Array Operations</a:t>
            </a:r>
            <a:endParaRPr lang="en-US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9910005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Arrays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PHP </a:t>
            </a:r>
            <a:r>
              <a:rPr lang="en-US" dirty="0"/>
              <a:t>uses special predefined associative arrays called </a:t>
            </a:r>
            <a:r>
              <a:rPr lang="en-US" b="1" dirty="0" err="1"/>
              <a:t>superglobal</a:t>
            </a:r>
            <a:r>
              <a:rPr lang="en-US" b="1" dirty="0"/>
              <a:t> variables  </a:t>
            </a:r>
            <a:r>
              <a:rPr lang="en-US" dirty="0"/>
              <a:t>that </a:t>
            </a:r>
            <a:r>
              <a:rPr lang="en-US" dirty="0" smtClean="0"/>
              <a:t>allow the </a:t>
            </a:r>
            <a:r>
              <a:rPr lang="en-US" dirty="0"/>
              <a:t>programmer to easily access HTTP headers, query string parameters, and </a:t>
            </a:r>
            <a:r>
              <a:rPr lang="en-US" dirty="0" smtClean="0"/>
              <a:t>other commonly </a:t>
            </a:r>
            <a:r>
              <a:rPr lang="en-US" dirty="0"/>
              <a:t>needed information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Tx/>
              <a:buFont typeface="Wingdings" pitchFamily="2" charset="2"/>
              <a:buNone/>
              <a:tabLst/>
              <a:defRPr/>
            </a:pPr>
            <a:r>
              <a:rPr lang="en-US" sz="1500" kern="1200" dirty="0" err="1" smtClean="0">
                <a:solidFill>
                  <a:schemeClr val="tx1"/>
                </a:solidFill>
                <a:effectLst/>
                <a:latin typeface="Rockwell" pitchFamily="18" charset="0"/>
                <a:ea typeface="+mn-ea"/>
                <a:cs typeface="+mn-cs"/>
              </a:rPr>
              <a:t>Superglobal</a:t>
            </a:r>
            <a:r>
              <a:rPr lang="en-US" sz="1500" kern="1200" dirty="0" smtClean="0">
                <a:solidFill>
                  <a:schemeClr val="tx1"/>
                </a:solidFill>
                <a:effectLst/>
                <a:latin typeface="Rockwell" pitchFamily="18" charset="0"/>
                <a:ea typeface="+mn-ea"/>
                <a:cs typeface="+mn-cs"/>
              </a:rPr>
              <a:t> Arrays </a:t>
            </a:r>
            <a:endParaRPr lang="en-US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113681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Arrays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46237"/>
            <a:ext cx="7474024" cy="4525963"/>
          </a:xfrm>
        </p:spPr>
        <p:txBody>
          <a:bodyPr>
            <a:no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1800" dirty="0"/>
              <a:t>$GLOBALS Array for storing data that needs </a:t>
            </a:r>
            <a:r>
              <a:rPr lang="en-US" sz="1800" dirty="0" err="1"/>
              <a:t>superglobal</a:t>
            </a:r>
            <a:r>
              <a:rPr lang="en-US" sz="1800" dirty="0"/>
              <a:t> scope</a:t>
            </a:r>
          </a:p>
          <a:p>
            <a:pPr marL="342900" indent="-342900">
              <a:buFont typeface="Arial"/>
              <a:buChar char="•"/>
            </a:pPr>
            <a:r>
              <a:rPr lang="en-US" sz="1800" dirty="0"/>
              <a:t>$_COOKIES Array of cookie data passed to page via HTTP request</a:t>
            </a:r>
          </a:p>
          <a:p>
            <a:pPr marL="342900" indent="-342900">
              <a:buFont typeface="Arial"/>
              <a:buChar char="•"/>
            </a:pPr>
            <a:r>
              <a:rPr lang="en-US" sz="1800" dirty="0"/>
              <a:t>$_ENV Array of server environment data</a:t>
            </a:r>
          </a:p>
          <a:p>
            <a:pPr marL="342900" indent="-342900">
              <a:buFont typeface="Arial"/>
              <a:buChar char="•"/>
            </a:pPr>
            <a:r>
              <a:rPr lang="en-US" sz="1800" dirty="0"/>
              <a:t>$_FILES Array of file items uploaded to the server</a:t>
            </a:r>
          </a:p>
          <a:p>
            <a:pPr marL="342900" indent="-342900">
              <a:buFont typeface="Arial"/>
              <a:buChar char="•"/>
            </a:pPr>
            <a:r>
              <a:rPr lang="en-US" sz="1800" dirty="0"/>
              <a:t>$_GET Array of query string data passed to the server via the URL</a:t>
            </a:r>
          </a:p>
          <a:p>
            <a:pPr marL="342900" indent="-342900">
              <a:buFont typeface="Arial"/>
              <a:buChar char="•"/>
            </a:pPr>
            <a:r>
              <a:rPr lang="en-US" sz="1800" dirty="0"/>
              <a:t>$_POST Array of query string data passed to the server via the HTTP header</a:t>
            </a:r>
          </a:p>
          <a:p>
            <a:pPr marL="342900" indent="-342900">
              <a:buFont typeface="Arial"/>
              <a:buChar char="•"/>
            </a:pPr>
            <a:r>
              <a:rPr lang="en-US" sz="1800" dirty="0"/>
              <a:t>$_REQUEST Array containing the contents of $_GET, $_POST, and $_COOKIES</a:t>
            </a:r>
          </a:p>
          <a:p>
            <a:pPr marL="342900" indent="-342900">
              <a:buFont typeface="Arial"/>
              <a:buChar char="•"/>
            </a:pPr>
            <a:r>
              <a:rPr lang="en-US" sz="1800" dirty="0"/>
              <a:t>$_SESSION Array that contains session data</a:t>
            </a:r>
          </a:p>
          <a:p>
            <a:pPr marL="342900" indent="-342900">
              <a:buFont typeface="Arial"/>
              <a:buChar char="•"/>
            </a:pPr>
            <a:r>
              <a:rPr lang="en-US" sz="1800" dirty="0"/>
              <a:t>$_SERVER Array containing information about the request and the server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Tx/>
              <a:buFont typeface="Wingdings" pitchFamily="2" charset="2"/>
              <a:buNone/>
              <a:tabLst/>
              <a:defRPr/>
            </a:pPr>
            <a:r>
              <a:rPr lang="en-US" sz="1500" kern="1200" dirty="0" err="1" smtClean="0">
                <a:solidFill>
                  <a:schemeClr val="tx1"/>
                </a:solidFill>
                <a:effectLst/>
                <a:latin typeface="Rockwell" pitchFamily="18" charset="0"/>
                <a:ea typeface="+mn-ea"/>
                <a:cs typeface="+mn-cs"/>
              </a:rPr>
              <a:t>Superglobal</a:t>
            </a:r>
            <a:r>
              <a:rPr lang="en-US" sz="1500" kern="1200" dirty="0" smtClean="0">
                <a:solidFill>
                  <a:schemeClr val="tx1"/>
                </a:solidFill>
                <a:effectLst/>
                <a:latin typeface="Rockwell" pitchFamily="18" charset="0"/>
                <a:ea typeface="+mn-ea"/>
                <a:cs typeface="+mn-cs"/>
              </a:rPr>
              <a:t> Arrays </a:t>
            </a:r>
            <a:endParaRPr lang="en-US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2696655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/>
                </a:solidFill>
              </a:rPr>
              <a:t>Chapter 12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914400" y="91440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4648200" y="91440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914400" y="234888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4648200" y="234888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914400" y="378904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4648200" y="378904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914400" y="914400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1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648200" y="914400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accent3"/>
                </a:solidFill>
                <a:latin typeface="Rockwell Extra Bold" pitchFamily="18" charset="0"/>
              </a:rPr>
              <a:t>2</a:t>
            </a:r>
            <a:endParaRPr lang="en-US" sz="7200" dirty="0">
              <a:solidFill>
                <a:schemeClr val="accent3"/>
              </a:solidFill>
              <a:latin typeface="Rockwell Extra Bold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14400" y="2381071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3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648200" y="2381071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4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14400" y="3810000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5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648200" y="3810000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6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63688" y="1052736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Arrays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508104" y="908720"/>
            <a:ext cx="2520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3"/>
                </a:solidFill>
              </a:rPr>
              <a:t>$_GET and $_POST </a:t>
            </a:r>
            <a:r>
              <a:rPr lang="en-US" sz="2400" dirty="0" err="1">
                <a:solidFill>
                  <a:schemeClr val="accent3"/>
                </a:solidFill>
              </a:rPr>
              <a:t>Superglobal</a:t>
            </a:r>
            <a:r>
              <a:rPr lang="en-US" sz="2400" dirty="0">
                <a:solidFill>
                  <a:schemeClr val="accent3"/>
                </a:solidFill>
              </a:rPr>
              <a:t> </a:t>
            </a:r>
            <a:r>
              <a:rPr lang="en-US" sz="2400" dirty="0" smtClean="0">
                <a:solidFill>
                  <a:schemeClr val="accent3"/>
                </a:solidFill>
              </a:rPr>
              <a:t>Arrays</a:t>
            </a:r>
            <a:endParaRPr lang="en-US" sz="2400" dirty="0">
              <a:solidFill>
                <a:schemeClr val="accent3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835696" y="2492896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$_SERVER </a:t>
            </a:r>
            <a:r>
              <a:rPr lang="en-US" sz="2800" dirty="0" smtClean="0">
                <a:solidFill>
                  <a:schemeClr val="bg1"/>
                </a:solidFill>
              </a:rPr>
              <a:t>Array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580112" y="2492896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$_FILES </a:t>
            </a:r>
            <a:r>
              <a:rPr lang="en-US" sz="2800" dirty="0" smtClean="0">
                <a:solidFill>
                  <a:schemeClr val="bg1"/>
                </a:solidFill>
              </a:rPr>
              <a:t>Array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907704" y="3933056"/>
            <a:ext cx="2520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Reading</a:t>
            </a:r>
            <a:r>
              <a:rPr lang="en-US" sz="2800" dirty="0" smtClean="0">
                <a:solidFill>
                  <a:schemeClr val="bg1"/>
                </a:solidFill>
              </a:rPr>
              <a:t>/ Writing Files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580112" y="3933056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Summary </a:t>
            </a:r>
          </a:p>
        </p:txBody>
      </p:sp>
    </p:spTree>
    <p:extLst>
      <p:ext uri="{BB962C8B-B14F-4D97-AF65-F5344CB8AC3E}">
        <p14:creationId xmlns:p14="http://schemas.microsoft.com/office/powerpoint/2010/main" val="10974368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/>
              <a:t>$_GET </a:t>
            </a:r>
            <a:r>
              <a:rPr lang="en-US" sz="2800" b="1" dirty="0" smtClean="0"/>
              <a:t>and $_</a:t>
            </a:r>
            <a:r>
              <a:rPr lang="en-US" sz="2800" b="1" dirty="0"/>
              <a:t>POST </a:t>
            </a:r>
            <a:r>
              <a:rPr lang="en-US" sz="2800" b="1" dirty="0" err="1"/>
              <a:t>Superglobal</a:t>
            </a:r>
            <a:r>
              <a:rPr lang="en-US" sz="2800" b="1" dirty="0"/>
              <a:t> Arrays </a:t>
            </a:r>
            <a:endParaRPr lang="en-US" sz="2800" dirty="0"/>
          </a:p>
        </p:txBody>
      </p:sp>
      <p:pic>
        <p:nvPicPr>
          <p:cNvPr id="5" name="Content Placeholder 4" descr="4812612005.ep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567" b="-6567"/>
          <a:stretch>
            <a:fillRect/>
          </a:stretch>
        </p:blipFill>
        <p:spPr/>
      </p:pic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Tx/>
              <a:buFont typeface="Wingdings" pitchFamily="2" charset="2"/>
              <a:buNone/>
              <a:tabLst/>
              <a:defRPr/>
            </a:pPr>
            <a:r>
              <a:rPr lang="en-US" dirty="0" smtClean="0"/>
              <a:t>Relating sent query string elements in PHP</a:t>
            </a:r>
            <a:endParaRPr lang="en-US" sz="1500" kern="1200" dirty="0" smtClean="0">
              <a:solidFill>
                <a:schemeClr val="tx1"/>
              </a:solidFill>
              <a:effectLst/>
              <a:latin typeface="Rockwell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98751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/>
                </a:solidFill>
              </a:rPr>
              <a:t>Chapter 12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914400" y="91440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4648200" y="91440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914400" y="234888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4648200" y="234888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914400" y="378904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4648200" y="378904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914400" y="914400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1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648200" y="914400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2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14400" y="2381071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3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648200" y="2381071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4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14400" y="3810000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5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648200" y="3810000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6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63688" y="1052736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Arrays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508104" y="908720"/>
            <a:ext cx="2520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$_GET and $_POST </a:t>
            </a:r>
            <a:r>
              <a:rPr lang="en-US" sz="2400" dirty="0" err="1">
                <a:solidFill>
                  <a:schemeClr val="bg1"/>
                </a:solidFill>
              </a:rPr>
              <a:t>Superglobal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Arrays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835696" y="2492896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$_SERVER </a:t>
            </a:r>
            <a:r>
              <a:rPr lang="en-US" sz="2800" dirty="0" smtClean="0">
                <a:solidFill>
                  <a:schemeClr val="bg1"/>
                </a:solidFill>
              </a:rPr>
              <a:t>Array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580112" y="2492896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$_FILES </a:t>
            </a:r>
            <a:r>
              <a:rPr lang="en-US" sz="2800" dirty="0" smtClean="0">
                <a:solidFill>
                  <a:schemeClr val="bg1"/>
                </a:solidFill>
              </a:rPr>
              <a:t>Array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907704" y="3933056"/>
            <a:ext cx="2520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Reading</a:t>
            </a:r>
            <a:r>
              <a:rPr lang="en-US" sz="2800" dirty="0" smtClean="0">
                <a:solidFill>
                  <a:schemeClr val="bg1"/>
                </a:solidFill>
              </a:rPr>
              <a:t>/ Writing Files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580112" y="3933056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Summary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/>
              <a:t>$_GET </a:t>
            </a:r>
            <a:r>
              <a:rPr lang="en-US" sz="2800" b="1" dirty="0" smtClean="0"/>
              <a:t>and $_</a:t>
            </a:r>
            <a:r>
              <a:rPr lang="en-US" sz="2800" b="1" dirty="0"/>
              <a:t>POST </a:t>
            </a:r>
            <a:r>
              <a:rPr lang="en-US" sz="2800" b="1" dirty="0" err="1"/>
              <a:t>Superglobal</a:t>
            </a:r>
            <a:r>
              <a:rPr lang="en-US" sz="2800" b="1" dirty="0"/>
              <a:t> Arrays 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Tx/>
              <a:buFont typeface="Wingdings" pitchFamily="2" charset="2"/>
              <a:buNone/>
              <a:tabLst/>
              <a:defRPr/>
            </a:pPr>
            <a:r>
              <a:rPr lang="en-US" dirty="0" smtClean="0"/>
              <a:t>Relating sent query string elements in PHP (POST)</a:t>
            </a:r>
            <a:endParaRPr lang="en-US" sz="1500" kern="1200" dirty="0" smtClean="0">
              <a:solidFill>
                <a:schemeClr val="tx1"/>
              </a:solidFill>
              <a:effectLst/>
              <a:latin typeface="Rockwell" pitchFamily="18" charset="0"/>
              <a:ea typeface="+mn-ea"/>
              <a:cs typeface="+mn-cs"/>
            </a:endParaRPr>
          </a:p>
        </p:txBody>
      </p:sp>
      <p:pic>
        <p:nvPicPr>
          <p:cNvPr id="6" name="Content Placeholder 5" descr="4812612006.ep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59" b="-155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443099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/>
              <a:t>$_GET </a:t>
            </a:r>
            <a:r>
              <a:rPr lang="en-US" sz="2800" b="1" dirty="0" smtClean="0"/>
              <a:t>and $_</a:t>
            </a:r>
            <a:r>
              <a:rPr lang="en-US" sz="2800" b="1" dirty="0"/>
              <a:t>POST </a:t>
            </a:r>
            <a:r>
              <a:rPr lang="en-US" sz="2800" b="1" dirty="0" err="1"/>
              <a:t>Superglobal</a:t>
            </a:r>
            <a:r>
              <a:rPr lang="en-US" sz="2800" b="1" dirty="0"/>
              <a:t> Arrays 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Tx/>
              <a:buFont typeface="Wingdings" pitchFamily="2" charset="2"/>
              <a:buNone/>
              <a:tabLst/>
              <a:defRPr/>
            </a:pPr>
            <a:r>
              <a:rPr lang="en-US" dirty="0" smtClean="0"/>
              <a:t>Note URL encoding and Decoding</a:t>
            </a:r>
            <a:endParaRPr lang="en-US" sz="1500" kern="1200" dirty="0" smtClean="0">
              <a:solidFill>
                <a:schemeClr val="tx1"/>
              </a:solidFill>
              <a:effectLst/>
              <a:latin typeface="Rockwell" pitchFamily="18" charset="0"/>
              <a:ea typeface="+mn-ea"/>
              <a:cs typeface="+mn-cs"/>
            </a:endParaRPr>
          </a:p>
        </p:txBody>
      </p:sp>
      <p:pic>
        <p:nvPicPr>
          <p:cNvPr id="5" name="Content Placeholder 4" descr="4812612007.ep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86" r="-138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959182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/>
              <a:t>$_GET </a:t>
            </a:r>
            <a:r>
              <a:rPr lang="en-US" sz="2800" b="1" dirty="0" smtClean="0"/>
              <a:t>and $_</a:t>
            </a:r>
            <a:r>
              <a:rPr lang="en-US" sz="2800" b="1" dirty="0"/>
              <a:t>POST </a:t>
            </a:r>
            <a:r>
              <a:rPr lang="en-US" sz="2800" b="1" dirty="0" err="1"/>
              <a:t>Superglobal</a:t>
            </a:r>
            <a:r>
              <a:rPr lang="en-US" sz="2800" b="1" dirty="0"/>
              <a:t> Arrays 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Tx/>
              <a:buFont typeface="Wingdings" pitchFamily="2" charset="2"/>
              <a:buNone/>
              <a:tabLst/>
              <a:defRPr/>
            </a:pPr>
            <a:r>
              <a:rPr lang="en-US" dirty="0" smtClean="0"/>
              <a:t>Form display and processing on same page</a:t>
            </a:r>
            <a:endParaRPr lang="en-US" sz="1500" kern="1200" dirty="0" smtClean="0">
              <a:solidFill>
                <a:schemeClr val="tx1"/>
              </a:solidFill>
              <a:effectLst/>
              <a:latin typeface="Rockwell" pitchFamily="18" charset="0"/>
              <a:ea typeface="+mn-ea"/>
              <a:cs typeface="+mn-cs"/>
            </a:endParaRPr>
          </a:p>
        </p:txBody>
      </p:sp>
      <p:pic>
        <p:nvPicPr>
          <p:cNvPr id="6" name="Content Placeholder 5" descr="4812612008.ep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192" r="-2619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295452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/>
              <a:t>$_GET </a:t>
            </a:r>
            <a:r>
              <a:rPr lang="en-US" sz="2800" b="1" dirty="0" smtClean="0"/>
              <a:t>and $_</a:t>
            </a:r>
            <a:r>
              <a:rPr lang="en-US" sz="2800" b="1" dirty="0"/>
              <a:t>POST </a:t>
            </a:r>
            <a:r>
              <a:rPr lang="en-US" sz="2800" b="1" dirty="0" err="1"/>
              <a:t>Superglobal</a:t>
            </a:r>
            <a:r>
              <a:rPr lang="en-US" sz="2800" b="1" dirty="0"/>
              <a:t> Arrays 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46237"/>
            <a:ext cx="7546032" cy="4525963"/>
          </a:xfrm>
        </p:spPr>
        <p:txBody>
          <a:bodyPr/>
          <a:lstStyle/>
          <a:p>
            <a:r>
              <a:rPr lang="en-US" dirty="0" smtClean="0"/>
              <a:t>use </a:t>
            </a:r>
            <a:r>
              <a:rPr lang="en-US" dirty="0"/>
              <a:t>the </a:t>
            </a:r>
            <a:r>
              <a:rPr lang="en-US" b="1" dirty="0" err="1"/>
              <a:t>isset</a:t>
            </a:r>
            <a:r>
              <a:rPr lang="en-US" b="1" dirty="0"/>
              <a:t>()  </a:t>
            </a:r>
            <a:r>
              <a:rPr lang="en-US" dirty="0"/>
              <a:t>function in PHP to see if there is any value set for a </a:t>
            </a:r>
            <a:r>
              <a:rPr lang="en-US" dirty="0" smtClean="0"/>
              <a:t>particular expected key</a:t>
            </a:r>
          </a:p>
          <a:p>
            <a:r>
              <a:rPr lang="en-US" dirty="0"/>
              <a:t>if ($_SERVER["REQUEST_METHOD"] == "POST") {</a:t>
            </a:r>
          </a:p>
          <a:p>
            <a:r>
              <a:rPr lang="en-US" dirty="0" smtClean="0"/>
              <a:t>	if </a:t>
            </a:r>
            <a:r>
              <a:rPr lang="en-US" dirty="0"/>
              <a:t>( </a:t>
            </a:r>
            <a:r>
              <a:rPr lang="en-US" b="1" dirty="0" err="1">
                <a:solidFill>
                  <a:schemeClr val="accent2"/>
                </a:solidFill>
              </a:rPr>
              <a:t>isset</a:t>
            </a:r>
            <a:r>
              <a:rPr lang="en-US" b="1" dirty="0">
                <a:solidFill>
                  <a:schemeClr val="accent2"/>
                </a:solidFill>
              </a:rPr>
              <a:t>(</a:t>
            </a:r>
            <a:r>
              <a:rPr lang="en-US" dirty="0"/>
              <a:t>$_POST["</a:t>
            </a:r>
            <a:r>
              <a:rPr lang="en-US" dirty="0" err="1"/>
              <a:t>uname</a:t>
            </a:r>
            <a:r>
              <a:rPr lang="en-US" dirty="0"/>
              <a:t>"]) &amp;&amp; </a:t>
            </a:r>
            <a:r>
              <a:rPr lang="en-US" b="1" dirty="0" err="1">
                <a:solidFill>
                  <a:srgbClr val="A82233"/>
                </a:solidFill>
              </a:rPr>
              <a:t>isset</a:t>
            </a:r>
            <a:r>
              <a:rPr lang="en-US" dirty="0"/>
              <a:t>($_POST["pass"]) ) {</a:t>
            </a:r>
          </a:p>
          <a:p>
            <a:r>
              <a:rPr lang="en-US" dirty="0" smtClean="0"/>
              <a:t>		/</a:t>
            </a:r>
            <a:r>
              <a:rPr lang="en-US" dirty="0"/>
              <a:t>/ handle the posted data.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Tx/>
              <a:buFont typeface="Wingdings" pitchFamily="2" charset="2"/>
              <a:buNone/>
              <a:tabLst/>
              <a:defRPr/>
            </a:pPr>
            <a:r>
              <a:rPr lang="en-US" sz="1500" kern="1200" dirty="0" smtClean="0">
                <a:solidFill>
                  <a:schemeClr val="tx1"/>
                </a:solidFill>
                <a:effectLst/>
                <a:latin typeface="Rockwell" pitchFamily="18" charset="0"/>
                <a:ea typeface="+mn-ea"/>
                <a:cs typeface="+mn-cs"/>
              </a:rPr>
              <a:t>Determining If Any Data Sent</a:t>
            </a:r>
            <a:endParaRPr lang="en-US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741194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/>
              <a:t>$_GET </a:t>
            </a:r>
            <a:r>
              <a:rPr lang="en-US" sz="2800" b="1" dirty="0" smtClean="0"/>
              <a:t>and $_</a:t>
            </a:r>
            <a:r>
              <a:rPr lang="en-US" sz="2800" b="1" dirty="0"/>
              <a:t>POST </a:t>
            </a:r>
            <a:r>
              <a:rPr lang="en-US" sz="2800" b="1" dirty="0" err="1"/>
              <a:t>Superglobal</a:t>
            </a:r>
            <a:r>
              <a:rPr lang="en-US" sz="2800" b="1" dirty="0"/>
              <a:t> Arrays 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46237"/>
            <a:ext cx="8136904" cy="4525963"/>
          </a:xfrm>
        </p:spPr>
        <p:txBody>
          <a:bodyPr/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$</a:t>
            </a:r>
            <a:r>
              <a:rPr lang="en-US" dirty="0"/>
              <a:t>username = </a:t>
            </a:r>
            <a:r>
              <a:rPr lang="en-US" dirty="0" err="1">
                <a:solidFill>
                  <a:srgbClr val="A82233"/>
                </a:solidFill>
              </a:rPr>
              <a:t>isset</a:t>
            </a:r>
            <a:r>
              <a:rPr lang="en-US" dirty="0">
                <a:solidFill>
                  <a:srgbClr val="A82233"/>
                </a:solidFill>
              </a:rPr>
              <a:t>(</a:t>
            </a:r>
            <a:r>
              <a:rPr lang="en-US" dirty="0"/>
              <a:t>$_GET['</a:t>
            </a:r>
            <a:r>
              <a:rPr lang="en-US" dirty="0" err="1"/>
              <a:t>uname</a:t>
            </a:r>
            <a:r>
              <a:rPr lang="en-US" dirty="0"/>
              <a:t>']</a:t>
            </a:r>
            <a:r>
              <a:rPr lang="en-US" dirty="0">
                <a:solidFill>
                  <a:srgbClr val="A82233"/>
                </a:solidFill>
              </a:rPr>
              <a:t>) ? </a:t>
            </a:r>
            <a:r>
              <a:rPr lang="en-US" i="1" dirty="0">
                <a:solidFill>
                  <a:srgbClr val="A82233"/>
                </a:solidFill>
              </a:rPr>
              <a:t>$_GET['</a:t>
            </a:r>
            <a:r>
              <a:rPr lang="en-US" i="1" dirty="0" err="1">
                <a:solidFill>
                  <a:srgbClr val="A82233"/>
                </a:solidFill>
              </a:rPr>
              <a:t>uname</a:t>
            </a:r>
            <a:r>
              <a:rPr lang="en-US" i="1" dirty="0">
                <a:solidFill>
                  <a:srgbClr val="A82233"/>
                </a:solidFill>
              </a:rPr>
              <a:t>'] </a:t>
            </a:r>
            <a:r>
              <a:rPr lang="en-US" dirty="0">
                <a:solidFill>
                  <a:srgbClr val="A82233"/>
                </a:solidFill>
              </a:rPr>
              <a:t>:</a:t>
            </a:r>
            <a:r>
              <a:rPr lang="en-US" dirty="0"/>
              <a:t> 'nobody'</a:t>
            </a:r>
            <a:r>
              <a:rPr lang="en-US" dirty="0" smtClean="0"/>
              <a:t>;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Becomes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$</a:t>
            </a:r>
            <a:r>
              <a:rPr lang="en-US" dirty="0"/>
              <a:t>username = $_GET['</a:t>
            </a:r>
            <a:r>
              <a:rPr lang="en-US" dirty="0" err="1"/>
              <a:t>uname</a:t>
            </a:r>
            <a:r>
              <a:rPr lang="en-US" dirty="0"/>
              <a:t>'] </a:t>
            </a:r>
            <a:r>
              <a:rPr lang="en-US" b="1" dirty="0">
                <a:solidFill>
                  <a:srgbClr val="A82233"/>
                </a:solidFill>
              </a:rPr>
              <a:t>??</a:t>
            </a:r>
            <a:r>
              <a:rPr lang="en-US" dirty="0"/>
              <a:t> 'nobody';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/>
              <a:t>null coalescing operator</a:t>
            </a:r>
            <a:endParaRPr lang="en-US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039273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/>
              <a:t>$_GET </a:t>
            </a:r>
            <a:r>
              <a:rPr lang="en-US" sz="2800" b="1" dirty="0" smtClean="0"/>
              <a:t>and $_</a:t>
            </a:r>
            <a:r>
              <a:rPr lang="en-US" sz="2800" b="1" dirty="0"/>
              <a:t>POST </a:t>
            </a:r>
            <a:r>
              <a:rPr lang="en-US" sz="2800" b="1" dirty="0" err="1"/>
              <a:t>Superglobal</a:t>
            </a:r>
            <a:r>
              <a:rPr lang="en-US" sz="2800" b="1" dirty="0"/>
              <a:t> Arrays 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46237"/>
            <a:ext cx="7992888" cy="1206699"/>
          </a:xfrm>
        </p:spPr>
        <p:txBody>
          <a:bodyPr/>
          <a:lstStyle/>
          <a:p>
            <a:r>
              <a:rPr lang="en-US" dirty="0"/>
              <a:t>Monday &lt;input type="checkbox" name="day</a:t>
            </a:r>
            <a:r>
              <a:rPr lang="en-US" b="1" dirty="0">
                <a:solidFill>
                  <a:srgbClr val="A82233"/>
                </a:solidFill>
              </a:rPr>
              <a:t>[]</a:t>
            </a:r>
            <a:r>
              <a:rPr lang="en-US" dirty="0" smtClean="0"/>
              <a:t>" value</a:t>
            </a:r>
            <a:r>
              <a:rPr lang="en-US" dirty="0"/>
              <a:t>="Monday"&gt;</a:t>
            </a:r>
          </a:p>
          <a:p>
            <a:r>
              <a:rPr lang="en-US" dirty="0"/>
              <a:t>Tuesday &lt;input type="checkbox" name="day</a:t>
            </a:r>
            <a:r>
              <a:rPr lang="en-US" b="1" dirty="0">
                <a:solidFill>
                  <a:srgbClr val="A82233"/>
                </a:solidFill>
              </a:rPr>
              <a:t>[]</a:t>
            </a:r>
            <a:r>
              <a:rPr lang="en-US" dirty="0"/>
              <a:t>" value="Tuesday"</a:t>
            </a:r>
            <a:r>
              <a:rPr lang="en-US" dirty="0" smtClean="0"/>
              <a:t>&gt;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sz="1500" kern="1200" dirty="0" smtClean="0">
                <a:solidFill>
                  <a:schemeClr val="tx1"/>
                </a:solidFill>
                <a:effectLst/>
                <a:latin typeface="Rockwell" pitchFamily="18" charset="0"/>
                <a:ea typeface="+mn-ea"/>
                <a:cs typeface="+mn-cs"/>
              </a:rPr>
              <a:t>Accessing Form Array Data</a:t>
            </a:r>
            <a:endParaRPr lang="en-US" dirty="0">
              <a:effectLst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83768" y="3789040"/>
            <a:ext cx="5940152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r-IN" dirty="0"/>
              <a:t>&lt;?php</a:t>
            </a:r>
          </a:p>
          <a:p>
            <a:r>
              <a:rPr lang="en-US" dirty="0"/>
              <a:t>	echo "You submitted " . count($_GET['day']) . "values";</a:t>
            </a:r>
          </a:p>
          <a:p>
            <a:r>
              <a:rPr lang="en-US" dirty="0"/>
              <a:t>	</a:t>
            </a:r>
            <a:r>
              <a:rPr lang="en-US" dirty="0" err="1"/>
              <a:t>foreach</a:t>
            </a:r>
            <a:r>
              <a:rPr lang="en-US" dirty="0"/>
              <a:t> (</a:t>
            </a:r>
            <a:r>
              <a:rPr lang="en-US" b="1" dirty="0">
                <a:solidFill>
                  <a:srgbClr val="A82233"/>
                </a:solidFill>
              </a:rPr>
              <a:t>$_GET['day'</a:t>
            </a:r>
            <a:r>
              <a:rPr lang="en-US" dirty="0"/>
              <a:t>] as </a:t>
            </a:r>
            <a:r>
              <a:rPr lang="en-US" b="1" dirty="0">
                <a:solidFill>
                  <a:srgbClr val="A82233"/>
                </a:solidFill>
              </a:rPr>
              <a:t>$d</a:t>
            </a:r>
            <a:r>
              <a:rPr lang="en-US" dirty="0"/>
              <a:t>) {</a:t>
            </a:r>
          </a:p>
          <a:p>
            <a:r>
              <a:rPr lang="en-US" dirty="0"/>
              <a:t>	</a:t>
            </a:r>
            <a:r>
              <a:rPr lang="en-US" dirty="0" smtClean="0"/>
              <a:t>	echo </a:t>
            </a:r>
            <a:r>
              <a:rPr lang="en-US" dirty="0"/>
              <a:t>$d . " &lt;</a:t>
            </a:r>
            <a:r>
              <a:rPr lang="en-US" dirty="0" err="1"/>
              <a:t>br</a:t>
            </a:r>
            <a:r>
              <a:rPr lang="en-US" dirty="0"/>
              <a:t>&gt;";</a:t>
            </a:r>
          </a:p>
          <a:p>
            <a:r>
              <a:rPr lang="en-US" dirty="0" smtClean="0"/>
              <a:t>	}</a:t>
            </a:r>
            <a:endParaRPr lang="en-US" dirty="0"/>
          </a:p>
          <a:p>
            <a:r>
              <a:rPr lang="mr-IN" dirty="0"/>
              <a:t>?&gt;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115616" y="2780928"/>
            <a:ext cx="1296144" cy="1656184"/>
          </a:xfrm>
          <a:prstGeom prst="straightConnector1">
            <a:avLst/>
          </a:prstGeom>
          <a:ln w="76200" cmpd="sng">
            <a:solidFill>
              <a:srgbClr val="A82233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94801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/>
              <a:t>$_GET </a:t>
            </a:r>
            <a:r>
              <a:rPr lang="en-US" sz="2800" b="1" dirty="0" smtClean="0"/>
              <a:t>and $_</a:t>
            </a:r>
            <a:r>
              <a:rPr lang="en-US" sz="2800" b="1" dirty="0"/>
              <a:t>POST </a:t>
            </a:r>
            <a:r>
              <a:rPr lang="en-US" sz="2800" b="1" dirty="0" err="1"/>
              <a:t>Superglobal</a:t>
            </a:r>
            <a:r>
              <a:rPr lang="en-US" sz="2800" b="1" dirty="0"/>
              <a:t> Arrays </a:t>
            </a:r>
            <a:endParaRPr lang="en-US" sz="2800" dirty="0"/>
          </a:p>
        </p:txBody>
      </p:sp>
      <p:pic>
        <p:nvPicPr>
          <p:cNvPr id="5" name="Content Placeholder 4" descr="4812612010.ep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9709" b="-29709"/>
          <a:stretch>
            <a:fillRect/>
          </a:stretch>
        </p:blipFill>
        <p:spPr/>
      </p:pic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Tx/>
              <a:buFont typeface="Wingdings" pitchFamily="2" charset="2"/>
              <a:buNone/>
              <a:tabLst/>
              <a:defRPr/>
            </a:pPr>
            <a:r>
              <a:rPr lang="en-US" sz="1500" kern="1200" dirty="0" smtClean="0">
                <a:solidFill>
                  <a:schemeClr val="tx1"/>
                </a:solidFill>
                <a:effectLst/>
                <a:latin typeface="Rockwell" pitchFamily="18" charset="0"/>
                <a:ea typeface="+mn-ea"/>
                <a:cs typeface="+mn-cs"/>
              </a:rPr>
              <a:t>Using Query Strings in Hyperlinks </a:t>
            </a:r>
            <a:endParaRPr lang="en-US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660021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/>
              <a:t>$_GET </a:t>
            </a:r>
            <a:r>
              <a:rPr lang="en-US" sz="2800" b="1" dirty="0" smtClean="0"/>
              <a:t>and $_</a:t>
            </a:r>
            <a:r>
              <a:rPr lang="en-US" sz="2800" b="1" dirty="0"/>
              <a:t>POST </a:t>
            </a:r>
            <a:r>
              <a:rPr lang="en-US" sz="2800" b="1" dirty="0" err="1"/>
              <a:t>Superglobal</a:t>
            </a:r>
            <a:r>
              <a:rPr lang="en-US" sz="2800" b="1" dirty="0"/>
              <a:t> Arrays 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Tx/>
              <a:buFont typeface="Wingdings" pitchFamily="2" charset="2"/>
              <a:buNone/>
              <a:tabLst/>
              <a:defRPr/>
            </a:pPr>
            <a:r>
              <a:rPr lang="en-US" sz="1500" kern="1200" dirty="0" smtClean="0">
                <a:solidFill>
                  <a:schemeClr val="tx1"/>
                </a:solidFill>
                <a:effectLst/>
                <a:latin typeface="Rockwell" pitchFamily="18" charset="0"/>
                <a:ea typeface="+mn-ea"/>
                <a:cs typeface="+mn-cs"/>
              </a:rPr>
              <a:t>Sanitizing Query Strings</a:t>
            </a:r>
            <a:endParaRPr lang="en-US" dirty="0" smtClean="0">
              <a:effectLst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14400" y="1646237"/>
            <a:ext cx="7402016" cy="4525963"/>
          </a:xfrm>
        </p:spPr>
        <p:txBody>
          <a:bodyPr>
            <a:normAutofit/>
          </a:bodyPr>
          <a:lstStyle/>
          <a:p>
            <a:r>
              <a:rPr lang="en-US" dirty="0"/>
              <a:t> That is, just because you are expecting  </a:t>
            </a:r>
            <a:r>
              <a:rPr lang="en-US" dirty="0" smtClean="0"/>
              <a:t>a proper </a:t>
            </a:r>
            <a:r>
              <a:rPr lang="en-US" dirty="0"/>
              <a:t>query string, it doesn’t mean that you are going to get  </a:t>
            </a:r>
            <a:r>
              <a:rPr lang="en-US" dirty="0" smtClean="0"/>
              <a:t>one. </a:t>
            </a:r>
            <a:r>
              <a:rPr lang="en-US" dirty="0"/>
              <a:t>your program must </a:t>
            </a:r>
            <a:r>
              <a:rPr lang="en-US" dirty="0" smtClean="0"/>
              <a:t>be able </a:t>
            </a:r>
            <a:r>
              <a:rPr lang="en-US" dirty="0"/>
              <a:t>to </a:t>
            </a:r>
            <a:r>
              <a:rPr lang="en-US" dirty="0" smtClean="0"/>
              <a:t>handle:</a:t>
            </a:r>
          </a:p>
          <a:p>
            <a:pPr marL="342900" indent="-342900">
              <a:buFont typeface="Arial"/>
              <a:buChar char="•"/>
            </a:pPr>
            <a:r>
              <a:rPr lang="en-US" dirty="0"/>
              <a:t> If query string parameter doesn’t </a:t>
            </a:r>
            <a:r>
              <a:rPr lang="en-US" dirty="0" smtClean="0"/>
              <a:t>exist.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If </a:t>
            </a:r>
            <a:r>
              <a:rPr lang="en-US" dirty="0"/>
              <a:t>query string parameter doesn’t contain a </a:t>
            </a:r>
            <a:r>
              <a:rPr lang="en-US" dirty="0" smtClean="0"/>
              <a:t>value.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If </a:t>
            </a:r>
            <a:r>
              <a:rPr lang="en-US" dirty="0"/>
              <a:t>query string parameter value isn’t the correct type or is out of </a:t>
            </a:r>
            <a:r>
              <a:rPr lang="en-US" dirty="0" smtClean="0"/>
              <a:t>acceptable range.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If </a:t>
            </a:r>
            <a:r>
              <a:rPr lang="en-US" dirty="0"/>
              <a:t>value is required for a database lookup, but provided value doesn’t exist </a:t>
            </a:r>
            <a:r>
              <a:rPr lang="en-US" dirty="0" smtClean="0"/>
              <a:t>in the </a:t>
            </a:r>
            <a:r>
              <a:rPr lang="en-US" dirty="0"/>
              <a:t>database table.</a:t>
            </a:r>
          </a:p>
        </p:txBody>
      </p:sp>
    </p:spTree>
    <p:extLst>
      <p:ext uri="{BB962C8B-B14F-4D97-AF65-F5344CB8AC3E}">
        <p14:creationId xmlns:p14="http://schemas.microsoft.com/office/powerpoint/2010/main" val="6345929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/>
                </a:solidFill>
              </a:rPr>
              <a:t>Chapter 12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914400" y="91440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4648200" y="91440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914400" y="234888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4648200" y="234888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914400" y="378904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4648200" y="378904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914400" y="914400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1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648200" y="914400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2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14400" y="2381071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accent3"/>
                </a:solidFill>
                <a:latin typeface="Rockwell Extra Bold" pitchFamily="18" charset="0"/>
              </a:rPr>
              <a:t>3</a:t>
            </a:r>
            <a:endParaRPr lang="en-US" sz="7200" dirty="0">
              <a:solidFill>
                <a:schemeClr val="accent3"/>
              </a:solidFill>
              <a:latin typeface="Rockwell Extra Bold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648200" y="2381071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4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14400" y="3810000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5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648200" y="3810000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6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63688" y="1052736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Arrays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508104" y="908720"/>
            <a:ext cx="2520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$_GET and $_POST </a:t>
            </a:r>
            <a:r>
              <a:rPr lang="en-US" sz="2400" dirty="0" err="1">
                <a:solidFill>
                  <a:schemeClr val="bg1"/>
                </a:solidFill>
              </a:rPr>
              <a:t>Superglobal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Arrays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835696" y="2492896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3"/>
                </a:solidFill>
              </a:rPr>
              <a:t>$_SERVER </a:t>
            </a:r>
            <a:r>
              <a:rPr lang="en-US" sz="2800" dirty="0" smtClean="0">
                <a:solidFill>
                  <a:schemeClr val="accent3"/>
                </a:solidFill>
              </a:rPr>
              <a:t>Array</a:t>
            </a:r>
            <a:endParaRPr lang="en-US" sz="2800" dirty="0">
              <a:solidFill>
                <a:schemeClr val="accent3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580112" y="2492896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$_FILES </a:t>
            </a:r>
            <a:r>
              <a:rPr lang="en-US" sz="2800" dirty="0" smtClean="0">
                <a:solidFill>
                  <a:schemeClr val="bg1"/>
                </a:solidFill>
              </a:rPr>
              <a:t>Array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907704" y="3933056"/>
            <a:ext cx="2520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Reading</a:t>
            </a:r>
            <a:r>
              <a:rPr lang="en-US" sz="2800" dirty="0" smtClean="0">
                <a:solidFill>
                  <a:schemeClr val="bg1"/>
                </a:solidFill>
              </a:rPr>
              <a:t>/ Writing Files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580112" y="3933056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Summary </a:t>
            </a:r>
          </a:p>
        </p:txBody>
      </p:sp>
    </p:spTree>
    <p:extLst>
      <p:ext uri="{BB962C8B-B14F-4D97-AF65-F5344CB8AC3E}">
        <p14:creationId xmlns:p14="http://schemas.microsoft.com/office/powerpoint/2010/main" val="20319640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$_SERVER </a:t>
            </a:r>
            <a:r>
              <a:rPr lang="en-US" b="1" dirty="0" smtClean="0"/>
              <a:t>Array</a:t>
            </a:r>
            <a:endParaRPr lang="en-US" dirty="0"/>
          </a:p>
        </p:txBody>
      </p:sp>
      <p:pic>
        <p:nvPicPr>
          <p:cNvPr id="5" name="Content Placeholder 4" descr="4812612011.ep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7083" b="-17083"/>
          <a:stretch>
            <a:fillRect/>
          </a:stretch>
        </p:blipFill>
        <p:spPr>
          <a:xfrm>
            <a:off x="914400" y="1141949"/>
            <a:ext cx="7113984" cy="5030251"/>
          </a:xfrm>
        </p:spPr>
      </p:pic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Tx/>
              <a:buFont typeface="Wingdings" pitchFamily="2" charset="2"/>
              <a:buNone/>
              <a:tabLst/>
              <a:defRPr/>
            </a:pPr>
            <a:r>
              <a:rPr lang="en-US" sz="1500" kern="1200" dirty="0" smtClean="0">
                <a:solidFill>
                  <a:schemeClr val="tx1"/>
                </a:solidFill>
                <a:effectLst/>
                <a:latin typeface="Rockwell" pitchFamily="18" charset="0"/>
                <a:ea typeface="+mn-ea"/>
                <a:cs typeface="+mn-cs"/>
              </a:rPr>
              <a:t>Server Information Keys</a:t>
            </a:r>
            <a:endParaRPr lang="en-US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3990816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/>
                </a:solidFill>
              </a:rPr>
              <a:t>Chapter 12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914400" y="91440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4648200" y="91440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914400" y="234888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4648200" y="234888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914400" y="378904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4648200" y="378904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914400" y="914400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accent3"/>
                </a:solidFill>
                <a:latin typeface="Rockwell Extra Bold" pitchFamily="18" charset="0"/>
              </a:rPr>
              <a:t>1</a:t>
            </a:r>
            <a:endParaRPr lang="en-US" sz="7200" dirty="0">
              <a:solidFill>
                <a:schemeClr val="accent3"/>
              </a:solidFill>
              <a:latin typeface="Rockwell Extra Bold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648200" y="914400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2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14400" y="2381071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3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648200" y="2381071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4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14400" y="3810000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5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648200" y="3810000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6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63688" y="1052736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3"/>
                </a:solidFill>
              </a:rPr>
              <a:t>Arrays</a:t>
            </a:r>
            <a:endParaRPr lang="en-US" sz="2800" dirty="0">
              <a:solidFill>
                <a:schemeClr val="accent3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508104" y="908720"/>
            <a:ext cx="2520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$_GET and $_POST </a:t>
            </a:r>
            <a:r>
              <a:rPr lang="en-US" sz="2400" dirty="0" err="1">
                <a:solidFill>
                  <a:schemeClr val="bg1"/>
                </a:solidFill>
              </a:rPr>
              <a:t>Superglobal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Arrays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835696" y="2492896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$_SERVER </a:t>
            </a:r>
            <a:r>
              <a:rPr lang="en-US" sz="2800" dirty="0" smtClean="0">
                <a:solidFill>
                  <a:schemeClr val="bg1"/>
                </a:solidFill>
              </a:rPr>
              <a:t>Array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580112" y="2492896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$_FILES </a:t>
            </a:r>
            <a:r>
              <a:rPr lang="en-US" sz="2800" dirty="0" smtClean="0">
                <a:solidFill>
                  <a:schemeClr val="bg1"/>
                </a:solidFill>
              </a:rPr>
              <a:t>Array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907704" y="3933056"/>
            <a:ext cx="2520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Reading</a:t>
            </a:r>
            <a:r>
              <a:rPr lang="en-US" sz="2800" dirty="0" smtClean="0">
                <a:solidFill>
                  <a:schemeClr val="bg1"/>
                </a:solidFill>
              </a:rPr>
              <a:t>/ Writing Files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580112" y="3933056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Summary </a:t>
            </a:r>
          </a:p>
        </p:txBody>
      </p:sp>
    </p:spTree>
    <p:extLst>
      <p:ext uri="{BB962C8B-B14F-4D97-AF65-F5344CB8AC3E}">
        <p14:creationId xmlns:p14="http://schemas.microsoft.com/office/powerpoint/2010/main" val="3442862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$_SERVER </a:t>
            </a:r>
            <a:r>
              <a:rPr lang="en-US" b="1" dirty="0" smtClean="0"/>
              <a:t>Array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46237"/>
            <a:ext cx="7618040" cy="4525963"/>
          </a:xfrm>
        </p:spPr>
        <p:txBody>
          <a:bodyPr/>
          <a:lstStyle/>
          <a:p>
            <a:r>
              <a:rPr lang="mr-IN" dirty="0"/>
              <a:t>&lt;?php</a:t>
            </a:r>
          </a:p>
          <a:p>
            <a:r>
              <a:rPr lang="en-US" dirty="0"/>
              <a:t>echo </a:t>
            </a:r>
            <a:r>
              <a:rPr lang="en-US" b="1" dirty="0">
                <a:solidFill>
                  <a:srgbClr val="A82233"/>
                </a:solidFill>
              </a:rPr>
              <a:t>$_SERVER['HTTP_USER_AGENT']</a:t>
            </a:r>
            <a:r>
              <a:rPr lang="en-US" b="1" dirty="0" smtClean="0">
                <a:solidFill>
                  <a:srgbClr val="A82233"/>
                </a:solidFill>
              </a:rPr>
              <a:t>;</a:t>
            </a:r>
          </a:p>
          <a:p>
            <a:r>
              <a:rPr lang="en-US" dirty="0" smtClean="0"/>
              <a:t>//advanced browser detection</a:t>
            </a:r>
            <a:endParaRPr lang="en-US" dirty="0"/>
          </a:p>
          <a:p>
            <a:r>
              <a:rPr lang="en-US" dirty="0"/>
              <a:t>$browser = </a:t>
            </a:r>
            <a:r>
              <a:rPr lang="en-US" dirty="0" err="1"/>
              <a:t>get_browser</a:t>
            </a:r>
            <a:r>
              <a:rPr lang="en-US" dirty="0"/>
              <a:t>($_SERVER['HTTP_USER_AGENT'], true);</a:t>
            </a:r>
          </a:p>
          <a:p>
            <a:r>
              <a:rPr lang="en-US" dirty="0" err="1"/>
              <a:t>print_r</a:t>
            </a:r>
            <a:r>
              <a:rPr lang="en-US" dirty="0"/>
              <a:t>($browser);</a:t>
            </a:r>
          </a:p>
          <a:p>
            <a:r>
              <a:rPr lang="mr-IN" dirty="0"/>
              <a:t>?&gt;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Tx/>
              <a:buFont typeface="Wingdings" pitchFamily="2" charset="2"/>
              <a:buNone/>
              <a:tabLst/>
              <a:defRPr/>
            </a:pPr>
            <a:r>
              <a:rPr lang="en-US" sz="1500" kern="1200" dirty="0" smtClean="0">
                <a:solidFill>
                  <a:schemeClr val="tx1"/>
                </a:solidFill>
                <a:effectLst/>
                <a:latin typeface="Rockwell" pitchFamily="18" charset="0"/>
                <a:ea typeface="+mn-ea"/>
                <a:cs typeface="+mn-cs"/>
              </a:rPr>
              <a:t>Request Header Information Keys </a:t>
            </a:r>
            <a:endParaRPr lang="en-US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007389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$_SERVER </a:t>
            </a:r>
            <a:r>
              <a:rPr lang="en-US" b="1" dirty="0" smtClean="0"/>
              <a:t>Array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46237"/>
            <a:ext cx="7618040" cy="4525963"/>
          </a:xfrm>
        </p:spPr>
        <p:txBody>
          <a:bodyPr/>
          <a:lstStyle/>
          <a:p>
            <a:r>
              <a:rPr lang="en-US" dirty="0"/>
              <a:t>$</a:t>
            </a:r>
            <a:r>
              <a:rPr lang="en-US" dirty="0" err="1"/>
              <a:t>previousPage</a:t>
            </a:r>
            <a:r>
              <a:rPr lang="en-US" dirty="0"/>
              <a:t> = </a:t>
            </a:r>
            <a:r>
              <a:rPr lang="en-US" dirty="0">
                <a:solidFill>
                  <a:srgbClr val="A82233"/>
                </a:solidFill>
              </a:rPr>
              <a:t>$_SERVER['HTTP_REFERER'];</a:t>
            </a:r>
          </a:p>
          <a:p>
            <a:r>
              <a:rPr lang="en-US" dirty="0"/>
              <a:t>// Check to see if </a:t>
            </a:r>
            <a:r>
              <a:rPr lang="en-US" dirty="0" err="1"/>
              <a:t>referer</a:t>
            </a:r>
            <a:r>
              <a:rPr lang="en-US" dirty="0"/>
              <a:t> was our search page</a:t>
            </a:r>
          </a:p>
          <a:p>
            <a:r>
              <a:rPr lang="en-US" dirty="0"/>
              <a:t>if (</a:t>
            </a:r>
            <a:r>
              <a:rPr lang="en-US" dirty="0" err="1"/>
              <a:t>strpos</a:t>
            </a:r>
            <a:r>
              <a:rPr lang="en-US" dirty="0"/>
              <a:t>($</a:t>
            </a:r>
            <a:r>
              <a:rPr lang="en-US" dirty="0" err="1"/>
              <a:t>previousPage</a:t>
            </a:r>
            <a:r>
              <a:rPr lang="en-US" dirty="0"/>
              <a:t>,"</a:t>
            </a:r>
            <a:r>
              <a:rPr lang="en-US" dirty="0" err="1"/>
              <a:t>search.php</a:t>
            </a:r>
            <a:r>
              <a:rPr lang="en-US" dirty="0"/>
              <a:t>") != 0) {</a:t>
            </a:r>
          </a:p>
          <a:p>
            <a:r>
              <a:rPr lang="en-US" dirty="0" smtClean="0"/>
              <a:t>	echo </a:t>
            </a:r>
            <a:r>
              <a:rPr lang="en-US" dirty="0"/>
              <a:t>"&lt;a </a:t>
            </a:r>
            <a:r>
              <a:rPr lang="en-US" dirty="0" err="1"/>
              <a:t>href</a:t>
            </a:r>
            <a:r>
              <a:rPr lang="en-US" dirty="0"/>
              <a:t>='</a:t>
            </a:r>
            <a:r>
              <a:rPr lang="en-US" dirty="0" err="1"/>
              <a:t>search.php</a:t>
            </a:r>
            <a:r>
              <a:rPr lang="en-US" dirty="0"/>
              <a:t>'&gt;Back to search&lt;/a&gt;";</a:t>
            </a:r>
          </a:p>
          <a:p>
            <a:r>
              <a:rPr lang="en-US" dirty="0"/>
              <a:t>}</a:t>
            </a:r>
          </a:p>
          <a:p>
            <a:r>
              <a:rPr lang="en-US" dirty="0"/>
              <a:t>// Rest of HTML output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Tx/>
              <a:buFont typeface="Wingdings" pitchFamily="2" charset="2"/>
              <a:buNone/>
              <a:tabLst/>
              <a:defRPr/>
            </a:pPr>
            <a:r>
              <a:rPr lang="en-US" sz="1500" kern="1200" dirty="0" smtClean="0">
                <a:solidFill>
                  <a:schemeClr val="tx1"/>
                </a:solidFill>
                <a:effectLst/>
                <a:latin typeface="Rockwell" pitchFamily="18" charset="0"/>
                <a:ea typeface="+mn-ea"/>
                <a:cs typeface="+mn-cs"/>
              </a:rPr>
              <a:t>Request Header Information Keys </a:t>
            </a:r>
            <a:endParaRPr lang="en-US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658206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/>
                </a:solidFill>
              </a:rPr>
              <a:t>Chapter 12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914400" y="91440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4648200" y="91440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914400" y="234888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4648200" y="234888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914400" y="378904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4648200" y="378904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914400" y="914400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1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648200" y="914400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2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14400" y="2381071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3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648200" y="2381071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accent3"/>
                </a:solidFill>
                <a:latin typeface="Rockwell Extra Bold" pitchFamily="18" charset="0"/>
              </a:rPr>
              <a:t>4</a:t>
            </a:r>
            <a:endParaRPr lang="en-US" sz="7200" dirty="0">
              <a:solidFill>
                <a:schemeClr val="accent3"/>
              </a:solidFill>
              <a:latin typeface="Rockwell Extra Bold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14400" y="3810000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5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648200" y="3810000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6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63688" y="1052736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Arrays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508104" y="908720"/>
            <a:ext cx="2520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$_GET and $_POST </a:t>
            </a:r>
            <a:r>
              <a:rPr lang="en-US" sz="2400" dirty="0" err="1">
                <a:solidFill>
                  <a:schemeClr val="bg1"/>
                </a:solidFill>
              </a:rPr>
              <a:t>Superglobal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Arrays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835696" y="2492896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$_SERVER </a:t>
            </a:r>
            <a:r>
              <a:rPr lang="en-US" sz="2800" dirty="0" smtClean="0">
                <a:solidFill>
                  <a:schemeClr val="bg1"/>
                </a:solidFill>
              </a:rPr>
              <a:t>Array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580112" y="2492896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3"/>
                </a:solidFill>
              </a:rPr>
              <a:t>$_FILES </a:t>
            </a:r>
            <a:r>
              <a:rPr lang="en-US" sz="2800" dirty="0" smtClean="0">
                <a:solidFill>
                  <a:schemeClr val="accent3"/>
                </a:solidFill>
              </a:rPr>
              <a:t>Array</a:t>
            </a:r>
            <a:endParaRPr lang="en-US" sz="2800" dirty="0">
              <a:solidFill>
                <a:schemeClr val="accent3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907704" y="3933056"/>
            <a:ext cx="2520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Reading</a:t>
            </a:r>
            <a:r>
              <a:rPr lang="en-US" sz="2800" dirty="0" smtClean="0">
                <a:solidFill>
                  <a:schemeClr val="bg1"/>
                </a:solidFill>
              </a:rPr>
              <a:t>/ Writing Files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580112" y="3933056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Summary </a:t>
            </a:r>
          </a:p>
        </p:txBody>
      </p:sp>
    </p:spTree>
    <p:extLst>
      <p:ext uri="{BB962C8B-B14F-4D97-AF65-F5344CB8AC3E}">
        <p14:creationId xmlns:p14="http://schemas.microsoft.com/office/powerpoint/2010/main" val="19352539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$_FILES </a:t>
            </a:r>
            <a:r>
              <a:rPr lang="en-US" b="1" dirty="0" smtClean="0"/>
              <a:t>Array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46237"/>
            <a:ext cx="7474024" cy="4525963"/>
          </a:xfrm>
        </p:spPr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First</a:t>
            </a:r>
            <a:r>
              <a:rPr lang="en-US" dirty="0"/>
              <a:t>, you must ensure that the HTML form uses the HTTP POST  </a:t>
            </a:r>
            <a:r>
              <a:rPr lang="en-US" dirty="0" smtClean="0"/>
              <a:t>method</a:t>
            </a:r>
            <a:endParaRPr lang="en-US" dirty="0"/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Second</a:t>
            </a:r>
            <a:r>
              <a:rPr lang="en-US" dirty="0"/>
              <a:t>, you must add the </a:t>
            </a:r>
            <a:r>
              <a:rPr lang="en-US" dirty="0" err="1"/>
              <a:t>enctype</a:t>
            </a:r>
            <a:r>
              <a:rPr lang="en-US" dirty="0"/>
              <a:t>="multipart/form-data"  attribute to </a:t>
            </a:r>
            <a:r>
              <a:rPr lang="en-US" dirty="0" smtClean="0"/>
              <a:t>the HTML </a:t>
            </a:r>
            <a:r>
              <a:rPr lang="en-US" dirty="0"/>
              <a:t>form that is performing </a:t>
            </a:r>
            <a:r>
              <a:rPr lang="en-US" dirty="0" smtClean="0"/>
              <a:t>the upload 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Finally </a:t>
            </a:r>
            <a:r>
              <a:rPr lang="en-US" dirty="0"/>
              <a:t>you must include an input type of file  in your form. </a:t>
            </a:r>
            <a:endParaRPr lang="en-US" dirty="0" smtClean="0"/>
          </a:p>
          <a:p>
            <a:r>
              <a:rPr lang="en-US" dirty="0"/>
              <a:t>&lt;form </a:t>
            </a:r>
            <a:r>
              <a:rPr lang="en-US" dirty="0" err="1"/>
              <a:t>enctype</a:t>
            </a:r>
            <a:r>
              <a:rPr lang="en-US" dirty="0"/>
              <a:t>='multipart/form-data' method='post'&gt;</a:t>
            </a:r>
          </a:p>
          <a:p>
            <a:r>
              <a:rPr lang="en-US" dirty="0" smtClean="0"/>
              <a:t>	&lt;</a:t>
            </a:r>
            <a:r>
              <a:rPr lang="en-US" dirty="0"/>
              <a:t>input type='file' name='file1' id='file1'&gt;</a:t>
            </a:r>
          </a:p>
          <a:p>
            <a:r>
              <a:rPr lang="en-US" dirty="0" smtClean="0"/>
              <a:t>	&lt;</a:t>
            </a:r>
            <a:r>
              <a:rPr lang="en-US" dirty="0"/>
              <a:t>input type='submit'&gt;</a:t>
            </a:r>
          </a:p>
          <a:p>
            <a:r>
              <a:rPr lang="en-CA" dirty="0"/>
              <a:t>&lt;</a:t>
            </a:r>
            <a:r>
              <a:rPr lang="mr-IN" dirty="0" smtClean="0"/>
              <a:t>/form</a:t>
            </a:r>
            <a:r>
              <a:rPr lang="en-CA" dirty="0" smtClean="0"/>
              <a:t>&gt;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Tx/>
              <a:buFont typeface="Wingdings" pitchFamily="2" charset="2"/>
              <a:buNone/>
              <a:tabLst/>
              <a:defRPr/>
            </a:pPr>
            <a:r>
              <a:rPr lang="en-US" sz="1500" kern="1200" dirty="0" smtClean="0">
                <a:solidFill>
                  <a:schemeClr val="tx1"/>
                </a:solidFill>
                <a:effectLst/>
                <a:latin typeface="Rockwell" pitchFamily="18" charset="0"/>
                <a:ea typeface="+mn-ea"/>
                <a:cs typeface="+mn-cs"/>
              </a:rPr>
              <a:t>HTML Required for File Uploads </a:t>
            </a:r>
            <a:endParaRPr lang="en-US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58221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$_FILES </a:t>
            </a:r>
            <a:r>
              <a:rPr lang="en-US" b="1" dirty="0" smtClean="0"/>
              <a:t>Array</a:t>
            </a:r>
            <a:endParaRPr lang="en-US" dirty="0"/>
          </a:p>
        </p:txBody>
      </p:sp>
      <p:pic>
        <p:nvPicPr>
          <p:cNvPr id="5" name="Content Placeholder 4" descr="4812612014.ep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37" b="-1437"/>
          <a:stretch>
            <a:fillRect/>
          </a:stretch>
        </p:blipFill>
        <p:spPr>
          <a:xfrm>
            <a:off x="914400" y="1646237"/>
            <a:ext cx="6609928" cy="4673836"/>
          </a:xfrm>
        </p:spPr>
      </p:pic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Tx/>
              <a:buFont typeface="Wingdings" pitchFamily="2" charset="2"/>
              <a:buNone/>
              <a:tabLst/>
              <a:defRPr/>
            </a:pPr>
            <a:r>
              <a:rPr lang="en-US" sz="1500" kern="1200" dirty="0" smtClean="0">
                <a:solidFill>
                  <a:schemeClr val="tx1"/>
                </a:solidFill>
                <a:effectLst/>
                <a:latin typeface="Rockwell" pitchFamily="18" charset="0"/>
                <a:ea typeface="+mn-ea"/>
                <a:cs typeface="+mn-cs"/>
              </a:rPr>
              <a:t>Handling the File Upload in PHP </a:t>
            </a:r>
            <a:endParaRPr lang="en-US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876667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$_FILES </a:t>
            </a:r>
            <a:r>
              <a:rPr lang="en-US" b="1" dirty="0" smtClean="0"/>
              <a:t>Array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46237"/>
            <a:ext cx="7546032" cy="4525963"/>
          </a:xfrm>
        </p:spPr>
        <p:txBody>
          <a:bodyPr>
            <a:normAutofit/>
          </a:bodyPr>
          <a:lstStyle/>
          <a:p>
            <a:r>
              <a:rPr lang="en-US" sz="2000" dirty="0" err="1">
                <a:latin typeface="Calibri"/>
                <a:cs typeface="Calibri"/>
              </a:rPr>
              <a:t>foreach</a:t>
            </a:r>
            <a:r>
              <a:rPr lang="en-US" sz="2000" dirty="0">
                <a:latin typeface="Calibri"/>
                <a:cs typeface="Calibri"/>
              </a:rPr>
              <a:t> ($_FILES as $</a:t>
            </a:r>
            <a:r>
              <a:rPr lang="en-US" sz="2000" dirty="0" err="1">
                <a:latin typeface="Calibri"/>
                <a:cs typeface="Calibri"/>
              </a:rPr>
              <a:t>fileKey</a:t>
            </a:r>
            <a:r>
              <a:rPr lang="en-US" sz="2000" dirty="0">
                <a:latin typeface="Calibri"/>
                <a:cs typeface="Calibri"/>
              </a:rPr>
              <a:t> =&gt; $</a:t>
            </a:r>
            <a:r>
              <a:rPr lang="en-US" sz="2000" dirty="0" err="1">
                <a:latin typeface="Calibri"/>
                <a:cs typeface="Calibri"/>
              </a:rPr>
              <a:t>fileArray</a:t>
            </a:r>
            <a:r>
              <a:rPr lang="en-US" sz="2000" dirty="0">
                <a:latin typeface="Calibri"/>
                <a:cs typeface="Calibri"/>
              </a:rPr>
              <a:t>) {</a:t>
            </a:r>
          </a:p>
          <a:p>
            <a:r>
              <a:rPr lang="en-US" sz="2000" dirty="0" smtClean="0">
                <a:latin typeface="Calibri"/>
                <a:cs typeface="Calibri"/>
              </a:rPr>
              <a:t>	if </a:t>
            </a:r>
            <a:r>
              <a:rPr lang="en-US" sz="2000" dirty="0">
                <a:latin typeface="Calibri"/>
                <a:cs typeface="Calibri"/>
              </a:rPr>
              <a:t>($</a:t>
            </a:r>
            <a:r>
              <a:rPr lang="en-US" sz="2000" dirty="0" err="1">
                <a:latin typeface="Calibri"/>
                <a:cs typeface="Calibri"/>
              </a:rPr>
              <a:t>fileArray</a:t>
            </a:r>
            <a:r>
              <a:rPr lang="en-US" sz="2000" dirty="0">
                <a:latin typeface="Calibri"/>
                <a:cs typeface="Calibri"/>
              </a:rPr>
              <a:t>["error"] != </a:t>
            </a:r>
            <a:r>
              <a:rPr lang="en-US" sz="2000" b="1" dirty="0">
                <a:solidFill>
                  <a:schemeClr val="accent6"/>
                </a:solidFill>
                <a:latin typeface="Calibri"/>
                <a:cs typeface="Calibri"/>
              </a:rPr>
              <a:t>UPLOAD_ERR_OK</a:t>
            </a:r>
            <a:r>
              <a:rPr lang="en-US" sz="2000" dirty="0">
                <a:latin typeface="Calibri"/>
                <a:cs typeface="Calibri"/>
              </a:rPr>
              <a:t>) { // </a:t>
            </a:r>
            <a:r>
              <a:rPr lang="en-US" sz="2000" dirty="0" smtClean="0">
                <a:latin typeface="Calibri"/>
                <a:cs typeface="Calibri"/>
              </a:rPr>
              <a:t>error</a:t>
            </a:r>
          </a:p>
          <a:p>
            <a:r>
              <a:rPr lang="en-US" sz="2000" dirty="0" smtClean="0">
                <a:latin typeface="Calibri"/>
                <a:cs typeface="Calibri"/>
              </a:rPr>
              <a:t>		echo </a:t>
            </a:r>
            <a:r>
              <a:rPr lang="en-US" sz="2000" dirty="0">
                <a:latin typeface="Calibri"/>
                <a:cs typeface="Calibri"/>
              </a:rPr>
              <a:t>"Error: " . $</a:t>
            </a:r>
            <a:r>
              <a:rPr lang="en-US" sz="2000" dirty="0" err="1">
                <a:latin typeface="Calibri"/>
                <a:cs typeface="Calibri"/>
              </a:rPr>
              <a:t>fileKey</a:t>
            </a:r>
            <a:r>
              <a:rPr lang="en-US" sz="2000" dirty="0">
                <a:latin typeface="Calibri"/>
                <a:cs typeface="Calibri"/>
              </a:rPr>
              <a:t> . " has error" . 	</a:t>
            </a:r>
            <a:r>
              <a:rPr lang="en-US" sz="2000" dirty="0" smtClean="0">
                <a:latin typeface="Calibri"/>
                <a:cs typeface="Calibri"/>
              </a:rPr>
              <a:t>		$</a:t>
            </a:r>
            <a:r>
              <a:rPr lang="en-US" sz="2000" dirty="0" err="1">
                <a:latin typeface="Calibri"/>
                <a:cs typeface="Calibri"/>
              </a:rPr>
              <a:t>fileArray</a:t>
            </a:r>
            <a:r>
              <a:rPr lang="en-US" sz="2000" dirty="0">
                <a:latin typeface="Calibri"/>
                <a:cs typeface="Calibri"/>
              </a:rPr>
              <a:t>["error"</a:t>
            </a:r>
            <a:r>
              <a:rPr lang="en-US" sz="2000" dirty="0" smtClean="0">
                <a:latin typeface="Calibri"/>
                <a:cs typeface="Calibri"/>
              </a:rPr>
              <a:t>] </a:t>
            </a:r>
            <a:r>
              <a:rPr lang="mr-IN" sz="2000" dirty="0" smtClean="0">
                <a:latin typeface="Calibri"/>
                <a:cs typeface="Calibri"/>
              </a:rPr>
              <a:t>. "</a:t>
            </a:r>
            <a:r>
              <a:rPr lang="en-CA" sz="2000" dirty="0" smtClean="0">
                <a:latin typeface="Calibri"/>
                <a:cs typeface="Calibri"/>
              </a:rPr>
              <a:t>&lt;</a:t>
            </a:r>
            <a:r>
              <a:rPr lang="mr-IN" sz="2000" dirty="0" smtClean="0">
                <a:latin typeface="Calibri"/>
                <a:cs typeface="Calibri"/>
              </a:rPr>
              <a:t>br</a:t>
            </a:r>
            <a:r>
              <a:rPr lang="en-CA" sz="2000" dirty="0" smtClean="0">
                <a:latin typeface="Calibri"/>
                <a:cs typeface="Calibri"/>
              </a:rPr>
              <a:t>&gt;</a:t>
            </a:r>
            <a:r>
              <a:rPr lang="mr-IN" sz="2000" dirty="0" smtClean="0">
                <a:latin typeface="Calibri"/>
                <a:cs typeface="Calibri"/>
              </a:rPr>
              <a:t>"</a:t>
            </a:r>
            <a:r>
              <a:rPr lang="mr-IN" sz="2000" dirty="0">
                <a:latin typeface="Calibri"/>
                <a:cs typeface="Calibri"/>
              </a:rPr>
              <a:t>;</a:t>
            </a:r>
          </a:p>
          <a:p>
            <a:r>
              <a:rPr lang="en-CA" sz="2000" dirty="0" smtClean="0">
                <a:latin typeface="Calibri"/>
                <a:cs typeface="Calibri"/>
              </a:rPr>
              <a:t>	</a:t>
            </a:r>
            <a:r>
              <a:rPr lang="mr-IN" sz="2000" dirty="0" smtClean="0">
                <a:latin typeface="Calibri"/>
                <a:cs typeface="Calibri"/>
              </a:rPr>
              <a:t>}</a:t>
            </a:r>
            <a:endParaRPr lang="mr-IN" sz="2000" dirty="0">
              <a:latin typeface="Calibri"/>
              <a:cs typeface="Calibri"/>
            </a:endParaRPr>
          </a:p>
          <a:p>
            <a:r>
              <a:rPr lang="en-US" sz="2000" dirty="0" smtClean="0">
                <a:latin typeface="Calibri"/>
                <a:cs typeface="Calibri"/>
              </a:rPr>
              <a:t>	else </a:t>
            </a:r>
            <a:r>
              <a:rPr lang="en-US" sz="2000" dirty="0">
                <a:latin typeface="Calibri"/>
                <a:cs typeface="Calibri"/>
              </a:rPr>
              <a:t>{ // no error</a:t>
            </a:r>
          </a:p>
          <a:p>
            <a:r>
              <a:rPr lang="en-US" sz="2000" dirty="0" smtClean="0">
                <a:latin typeface="Calibri"/>
                <a:cs typeface="Calibri"/>
              </a:rPr>
              <a:t>		echo </a:t>
            </a:r>
            <a:r>
              <a:rPr lang="en-US" sz="2000" dirty="0">
                <a:latin typeface="Calibri"/>
                <a:cs typeface="Calibri"/>
              </a:rPr>
              <a:t>$</a:t>
            </a:r>
            <a:r>
              <a:rPr lang="en-US" sz="2000" dirty="0" err="1">
                <a:latin typeface="Calibri"/>
                <a:cs typeface="Calibri"/>
              </a:rPr>
              <a:t>fileKey</a:t>
            </a:r>
            <a:r>
              <a:rPr lang="en-US" sz="2000" dirty="0">
                <a:latin typeface="Calibri"/>
                <a:cs typeface="Calibri"/>
              </a:rPr>
              <a:t> . "Uploaded successfully ";</a:t>
            </a:r>
          </a:p>
          <a:p>
            <a:r>
              <a:rPr lang="en-US" sz="2000" dirty="0" smtClean="0">
                <a:latin typeface="Calibri"/>
                <a:cs typeface="Calibri"/>
              </a:rPr>
              <a:t>	}</a:t>
            </a:r>
            <a:endParaRPr lang="en-US" sz="2000" dirty="0">
              <a:latin typeface="Calibri"/>
              <a:cs typeface="Calibri"/>
            </a:endParaRPr>
          </a:p>
          <a:p>
            <a:r>
              <a:rPr lang="en-US" sz="2000" dirty="0">
                <a:latin typeface="Calibri"/>
                <a:cs typeface="Calibri"/>
              </a:rPr>
              <a:t>}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Tx/>
              <a:buFont typeface="Wingdings" pitchFamily="2" charset="2"/>
              <a:buNone/>
              <a:tabLst/>
              <a:defRPr/>
            </a:pPr>
            <a:r>
              <a:rPr lang="en-US" sz="1500" kern="1200" dirty="0" smtClean="0">
                <a:solidFill>
                  <a:schemeClr val="tx1"/>
                </a:solidFill>
                <a:effectLst/>
                <a:latin typeface="Rockwell" pitchFamily="18" charset="0"/>
                <a:ea typeface="+mn-ea"/>
                <a:cs typeface="+mn-cs"/>
              </a:rPr>
              <a:t>Checking for Errors</a:t>
            </a:r>
            <a:endParaRPr lang="en-US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4576817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$_FILES </a:t>
            </a:r>
            <a:r>
              <a:rPr lang="en-US" b="1" dirty="0" smtClean="0"/>
              <a:t>Array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can limit in multiple ways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HTML form attributes in inputs (browser)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JavaScript (browser)</a:t>
            </a:r>
          </a:p>
          <a:p>
            <a:pPr marL="342900" indent="-342900">
              <a:buFont typeface="Arial"/>
              <a:buChar char="•"/>
            </a:pPr>
            <a:r>
              <a:rPr lang="en-US" dirty="0" err="1" smtClean="0"/>
              <a:t>Php</a:t>
            </a:r>
            <a:r>
              <a:rPr lang="en-US" dirty="0" smtClean="0"/>
              <a:t> validation (server)</a:t>
            </a:r>
          </a:p>
          <a:p>
            <a:pPr marL="342900" indent="-342900">
              <a:buFont typeface="Arial"/>
              <a:buChar char="•"/>
            </a:pPr>
            <a:endParaRPr lang="en-US" dirty="0" smtClean="0"/>
          </a:p>
          <a:p>
            <a:pPr marL="342900" indent="-342900">
              <a:buFont typeface="Arial"/>
              <a:buChar char="•"/>
            </a:pPr>
            <a:endParaRPr lang="en-US" dirty="0" smtClean="0"/>
          </a:p>
          <a:p>
            <a:pPr marL="342900" indent="-342900">
              <a:buFont typeface="Arial"/>
              <a:buChar char="•"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Tx/>
              <a:buFont typeface="Wingdings" pitchFamily="2" charset="2"/>
              <a:buNone/>
              <a:tabLst/>
              <a:defRPr/>
            </a:pPr>
            <a:r>
              <a:rPr lang="en-US" sz="1500" kern="1200" dirty="0" smtClean="0">
                <a:solidFill>
                  <a:schemeClr val="tx1"/>
                </a:solidFill>
                <a:effectLst/>
                <a:latin typeface="Rockwell" pitchFamily="18" charset="0"/>
                <a:ea typeface="+mn-ea"/>
                <a:cs typeface="+mn-cs"/>
              </a:rPr>
              <a:t>File Size Restrictions</a:t>
            </a:r>
            <a:endParaRPr lang="en-US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0272287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$_FILES </a:t>
            </a:r>
            <a:r>
              <a:rPr lang="en-US" b="1" dirty="0" smtClean="0"/>
              <a:t>Array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46237"/>
            <a:ext cx="7546032" cy="4525963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>
                <a:solidFill>
                  <a:srgbClr val="A82233"/>
                </a:solidFill>
              </a:rPr>
              <a:t>$</a:t>
            </a:r>
            <a:r>
              <a:rPr lang="en-US" b="1" dirty="0" err="1">
                <a:solidFill>
                  <a:srgbClr val="A82233"/>
                </a:solidFill>
              </a:rPr>
              <a:t>validExt</a:t>
            </a:r>
            <a:r>
              <a:rPr lang="en-US" b="1" dirty="0">
                <a:solidFill>
                  <a:srgbClr val="A82233"/>
                </a:solidFill>
              </a:rPr>
              <a:t> </a:t>
            </a:r>
            <a:r>
              <a:rPr lang="en-US" dirty="0"/>
              <a:t>= array("jpg", "</a:t>
            </a:r>
            <a:r>
              <a:rPr lang="en-US" dirty="0" err="1"/>
              <a:t>png</a:t>
            </a:r>
            <a:r>
              <a:rPr lang="en-US" dirty="0"/>
              <a:t>");</a:t>
            </a:r>
          </a:p>
          <a:p>
            <a:r>
              <a:rPr lang="en-US" b="1" dirty="0">
                <a:solidFill>
                  <a:schemeClr val="accent2"/>
                </a:solidFill>
              </a:rPr>
              <a:t>$</a:t>
            </a:r>
            <a:r>
              <a:rPr lang="en-US" b="1" dirty="0" err="1">
                <a:solidFill>
                  <a:schemeClr val="accent2"/>
                </a:solidFill>
              </a:rPr>
              <a:t>validMime</a:t>
            </a:r>
            <a:r>
              <a:rPr lang="en-US" b="1" dirty="0">
                <a:solidFill>
                  <a:schemeClr val="accent2"/>
                </a:solidFill>
              </a:rPr>
              <a:t> </a:t>
            </a:r>
            <a:r>
              <a:rPr lang="en-US" dirty="0"/>
              <a:t>= array("image/</a:t>
            </a:r>
            <a:r>
              <a:rPr lang="en-US" dirty="0" err="1"/>
              <a:t>jpeg","image</a:t>
            </a:r>
            <a:r>
              <a:rPr lang="en-US" dirty="0"/>
              <a:t>/</a:t>
            </a:r>
            <a:r>
              <a:rPr lang="en-US" dirty="0" err="1"/>
              <a:t>png</a:t>
            </a:r>
            <a:r>
              <a:rPr lang="en-US" dirty="0"/>
              <a:t>");</a:t>
            </a:r>
          </a:p>
          <a:p>
            <a:r>
              <a:rPr lang="en-US" dirty="0" err="1"/>
              <a:t>foreach</a:t>
            </a:r>
            <a:r>
              <a:rPr lang="en-US" dirty="0"/>
              <a:t>($_FILES as $</a:t>
            </a:r>
            <a:r>
              <a:rPr lang="en-US" dirty="0" err="1"/>
              <a:t>fileKey</a:t>
            </a:r>
            <a:r>
              <a:rPr lang="en-US" dirty="0"/>
              <a:t> =&gt; $</a:t>
            </a:r>
            <a:r>
              <a:rPr lang="en-US" dirty="0" err="1"/>
              <a:t>fileArray</a:t>
            </a:r>
            <a:r>
              <a:rPr lang="en-US" dirty="0"/>
              <a:t> ){</a:t>
            </a:r>
          </a:p>
          <a:p>
            <a:r>
              <a:rPr lang="en-US" dirty="0" smtClean="0"/>
              <a:t>	$</a:t>
            </a:r>
            <a:r>
              <a:rPr lang="en-US" dirty="0"/>
              <a:t>extension = end(explode(".", $</a:t>
            </a:r>
            <a:r>
              <a:rPr lang="en-US" dirty="0" err="1"/>
              <a:t>fileArray</a:t>
            </a:r>
            <a:r>
              <a:rPr lang="en-US" dirty="0"/>
              <a:t>["name"]));</a:t>
            </a:r>
          </a:p>
          <a:p>
            <a:r>
              <a:rPr lang="en-US" dirty="0" smtClean="0"/>
              <a:t>	if </a:t>
            </a:r>
            <a:r>
              <a:rPr lang="en-US" dirty="0"/>
              <a:t>(</a:t>
            </a:r>
            <a:r>
              <a:rPr lang="en-US" dirty="0" err="1"/>
              <a:t>i</a:t>
            </a:r>
            <a:r>
              <a:rPr lang="en-US" dirty="0" err="1">
                <a:solidFill>
                  <a:srgbClr val="A82233"/>
                </a:solidFill>
              </a:rPr>
              <a:t>n_array</a:t>
            </a:r>
            <a:r>
              <a:rPr lang="en-US" dirty="0"/>
              <a:t>($</a:t>
            </a:r>
            <a:r>
              <a:rPr lang="en-US" dirty="0" err="1"/>
              <a:t>fileArray</a:t>
            </a:r>
            <a:r>
              <a:rPr lang="en-US" dirty="0"/>
              <a:t>["type"]</a:t>
            </a:r>
            <a:r>
              <a:rPr lang="en-US" dirty="0">
                <a:solidFill>
                  <a:srgbClr val="A82233"/>
                </a:solidFill>
              </a:rPr>
              <a:t>,$</a:t>
            </a:r>
            <a:r>
              <a:rPr lang="en-US" dirty="0" err="1">
                <a:solidFill>
                  <a:srgbClr val="A82233"/>
                </a:solidFill>
              </a:rPr>
              <a:t>validMime</a:t>
            </a:r>
            <a:r>
              <a:rPr lang="en-US" dirty="0"/>
              <a:t>) &amp;</a:t>
            </a:r>
            <a:r>
              <a:rPr lang="en-US" dirty="0" smtClean="0">
                <a:solidFill>
                  <a:srgbClr val="A82233"/>
                </a:solidFill>
              </a:rPr>
              <a:t>&amp; </a:t>
            </a:r>
            <a:r>
              <a:rPr lang="en-US" dirty="0" err="1" smtClean="0">
                <a:solidFill>
                  <a:srgbClr val="A82233"/>
                </a:solidFill>
              </a:rPr>
              <a:t>in_array</a:t>
            </a:r>
            <a:r>
              <a:rPr lang="en-US" dirty="0"/>
              <a:t>($extension, </a:t>
            </a:r>
            <a:r>
              <a:rPr lang="en-US" dirty="0">
                <a:solidFill>
                  <a:srgbClr val="A82233"/>
                </a:solidFill>
              </a:rPr>
              <a:t>$</a:t>
            </a:r>
            <a:r>
              <a:rPr lang="en-US" dirty="0" err="1">
                <a:solidFill>
                  <a:srgbClr val="A82233"/>
                </a:solidFill>
              </a:rPr>
              <a:t>validExt</a:t>
            </a:r>
            <a:r>
              <a:rPr lang="en-US" dirty="0"/>
              <a:t>)) {</a:t>
            </a:r>
          </a:p>
          <a:p>
            <a:r>
              <a:rPr lang="en-US" dirty="0" smtClean="0"/>
              <a:t>		echo </a:t>
            </a:r>
            <a:r>
              <a:rPr lang="en-US" dirty="0"/>
              <a:t>"All is well. Extension and mime types valid";</a:t>
            </a:r>
          </a:p>
          <a:p>
            <a:r>
              <a:rPr lang="en-US" dirty="0" smtClean="0"/>
              <a:t>	}</a:t>
            </a:r>
            <a:endParaRPr lang="en-US" dirty="0"/>
          </a:p>
          <a:p>
            <a:r>
              <a:rPr lang="en-US" dirty="0" smtClean="0"/>
              <a:t>	else </a:t>
            </a:r>
            <a:r>
              <a:rPr lang="en-US" dirty="0"/>
              <a:t>{</a:t>
            </a:r>
          </a:p>
          <a:p>
            <a:r>
              <a:rPr lang="en-US" dirty="0" smtClean="0"/>
              <a:t>		echo </a:t>
            </a:r>
            <a:r>
              <a:rPr lang="en-US" dirty="0"/>
              <a:t>$</a:t>
            </a:r>
            <a:r>
              <a:rPr lang="en-US" dirty="0" err="1"/>
              <a:t>fileKey</a:t>
            </a:r>
            <a:r>
              <a:rPr lang="en-US" dirty="0"/>
              <a:t>." has an invalid mime type or extension";</a:t>
            </a:r>
          </a:p>
          <a:p>
            <a:r>
              <a:rPr lang="en-US" dirty="0" smtClean="0"/>
              <a:t>	}</a:t>
            </a:r>
            <a:endParaRPr lang="en-US" dirty="0"/>
          </a:p>
          <a:p>
            <a:r>
              <a:rPr lang="en-US" dirty="0"/>
              <a:t>}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Tx/>
              <a:buFont typeface="Wingdings" pitchFamily="2" charset="2"/>
              <a:buNone/>
              <a:tabLst/>
              <a:defRPr/>
            </a:pPr>
            <a:r>
              <a:rPr lang="en-US" sz="1500" kern="1200" dirty="0" smtClean="0">
                <a:solidFill>
                  <a:schemeClr val="tx1"/>
                </a:solidFill>
                <a:effectLst/>
                <a:latin typeface="Rockwell" pitchFamily="18" charset="0"/>
                <a:ea typeface="+mn-ea"/>
                <a:cs typeface="+mn-cs"/>
              </a:rPr>
              <a:t>Limiting the Type of File Upload </a:t>
            </a:r>
            <a:endParaRPr lang="en-US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7597580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$_FILES </a:t>
            </a:r>
            <a:r>
              <a:rPr lang="en-US" b="1" dirty="0" smtClean="0"/>
              <a:t>Array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46237"/>
            <a:ext cx="7402016" cy="4525963"/>
          </a:xfrm>
        </p:spPr>
        <p:txBody>
          <a:bodyPr/>
          <a:lstStyle/>
          <a:p>
            <a:r>
              <a:rPr lang="en-US" b="1" dirty="0">
                <a:solidFill>
                  <a:srgbClr val="A82233"/>
                </a:solidFill>
              </a:rPr>
              <a:t>$</a:t>
            </a:r>
            <a:r>
              <a:rPr lang="en-US" b="1" dirty="0" err="1">
                <a:solidFill>
                  <a:srgbClr val="A82233"/>
                </a:solidFill>
              </a:rPr>
              <a:t>fileToMove</a:t>
            </a:r>
            <a:r>
              <a:rPr lang="en-US" b="1" dirty="0">
                <a:solidFill>
                  <a:srgbClr val="A82233"/>
                </a:solidFill>
              </a:rPr>
              <a:t> </a:t>
            </a:r>
            <a:r>
              <a:rPr lang="en-US" dirty="0"/>
              <a:t>= $_FILES['file1']['</a:t>
            </a:r>
            <a:r>
              <a:rPr lang="en-US" dirty="0" err="1"/>
              <a:t>tmp_name</a:t>
            </a:r>
            <a:r>
              <a:rPr lang="en-US" dirty="0"/>
              <a:t>'];</a:t>
            </a:r>
          </a:p>
          <a:p>
            <a:r>
              <a:rPr lang="en-US" b="1" dirty="0">
                <a:solidFill>
                  <a:srgbClr val="A82233"/>
                </a:solidFill>
              </a:rPr>
              <a:t>$destination </a:t>
            </a:r>
            <a:r>
              <a:rPr lang="en-US" dirty="0"/>
              <a:t>= "./upload/" . $_FILES["file1"]["name"];</a:t>
            </a:r>
          </a:p>
          <a:p>
            <a:r>
              <a:rPr lang="en-US" dirty="0"/>
              <a:t>if (</a:t>
            </a:r>
            <a:r>
              <a:rPr lang="en-US" b="1" dirty="0" err="1">
                <a:solidFill>
                  <a:srgbClr val="A82233"/>
                </a:solidFill>
              </a:rPr>
              <a:t>move_uploaded_file</a:t>
            </a:r>
            <a:r>
              <a:rPr lang="en-US" b="1" dirty="0">
                <a:solidFill>
                  <a:srgbClr val="A82233"/>
                </a:solidFill>
              </a:rPr>
              <a:t>($</a:t>
            </a:r>
            <a:r>
              <a:rPr lang="en-US" b="1" dirty="0" err="1">
                <a:solidFill>
                  <a:srgbClr val="A82233"/>
                </a:solidFill>
              </a:rPr>
              <a:t>fileToMove</a:t>
            </a:r>
            <a:r>
              <a:rPr lang="en-US" b="1" dirty="0">
                <a:solidFill>
                  <a:srgbClr val="A82233"/>
                </a:solidFill>
              </a:rPr>
              <a:t>,$destination)</a:t>
            </a:r>
            <a:r>
              <a:rPr lang="en-US" dirty="0"/>
              <a:t>) {</a:t>
            </a:r>
          </a:p>
          <a:p>
            <a:r>
              <a:rPr lang="en-US" dirty="0" smtClean="0"/>
              <a:t>	echo </a:t>
            </a:r>
            <a:r>
              <a:rPr lang="en-US" dirty="0"/>
              <a:t>"The file was uploaded and moved successfully!";</a:t>
            </a:r>
          </a:p>
          <a:p>
            <a:r>
              <a:rPr lang="en-US" dirty="0"/>
              <a:t>}</a:t>
            </a:r>
          </a:p>
          <a:p>
            <a:r>
              <a:rPr lang="en-US" dirty="0"/>
              <a:t>else {</a:t>
            </a:r>
          </a:p>
          <a:p>
            <a:r>
              <a:rPr lang="en-US" dirty="0" smtClean="0"/>
              <a:t>	echo </a:t>
            </a:r>
            <a:r>
              <a:rPr lang="en-US" dirty="0"/>
              <a:t>"There was a problem moving the file.";</a:t>
            </a:r>
          </a:p>
          <a:p>
            <a:r>
              <a:rPr lang="en-US" dirty="0"/>
              <a:t>}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Tx/>
              <a:buFont typeface="Wingdings" pitchFamily="2" charset="2"/>
              <a:buNone/>
              <a:tabLst/>
              <a:defRPr/>
            </a:pPr>
            <a:r>
              <a:rPr lang="en-US" sz="1500" kern="1200" dirty="0" smtClean="0">
                <a:solidFill>
                  <a:schemeClr val="tx1"/>
                </a:solidFill>
                <a:effectLst/>
                <a:latin typeface="Rockwell" pitchFamily="18" charset="0"/>
                <a:ea typeface="+mn-ea"/>
                <a:cs typeface="+mn-cs"/>
              </a:rPr>
              <a:t>Moving the File </a:t>
            </a:r>
            <a:endParaRPr lang="en-US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5882908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/>
                </a:solidFill>
              </a:rPr>
              <a:t>Chapter 12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914400" y="91440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4648200" y="91440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914400" y="234888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4648200" y="234888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914400" y="378904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4648200" y="378904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914400" y="914400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1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648200" y="914400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2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14400" y="2381071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3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648200" y="2381071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4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14400" y="3810000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accent3"/>
                </a:solidFill>
                <a:latin typeface="Rockwell Extra Bold" pitchFamily="18" charset="0"/>
              </a:rPr>
              <a:t>5</a:t>
            </a:r>
            <a:endParaRPr lang="en-US" sz="7200" dirty="0">
              <a:solidFill>
                <a:schemeClr val="accent3"/>
              </a:solidFill>
              <a:latin typeface="Rockwell Extra Bold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648200" y="3810000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6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63688" y="1052736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Arrays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508104" y="908720"/>
            <a:ext cx="2520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$_GET and $_POST </a:t>
            </a:r>
            <a:r>
              <a:rPr lang="en-US" sz="2400" dirty="0" err="1">
                <a:solidFill>
                  <a:schemeClr val="bg1"/>
                </a:solidFill>
              </a:rPr>
              <a:t>Superglobal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Arrays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835696" y="2492896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$_SERVER </a:t>
            </a:r>
            <a:r>
              <a:rPr lang="en-US" sz="2800" dirty="0" smtClean="0">
                <a:solidFill>
                  <a:schemeClr val="bg1"/>
                </a:solidFill>
              </a:rPr>
              <a:t>Array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580112" y="2492896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$_FILES </a:t>
            </a:r>
            <a:r>
              <a:rPr lang="en-US" sz="2800" dirty="0" smtClean="0">
                <a:solidFill>
                  <a:schemeClr val="bg1"/>
                </a:solidFill>
              </a:rPr>
              <a:t>Array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907704" y="3933056"/>
            <a:ext cx="2520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3"/>
                </a:solidFill>
              </a:rPr>
              <a:t>Reading</a:t>
            </a:r>
            <a:r>
              <a:rPr lang="en-US" sz="2800" dirty="0" smtClean="0">
                <a:solidFill>
                  <a:schemeClr val="accent3"/>
                </a:solidFill>
              </a:rPr>
              <a:t>/ Writing Files</a:t>
            </a:r>
            <a:endParaRPr lang="en-US" sz="2800" dirty="0">
              <a:solidFill>
                <a:schemeClr val="accent3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580112" y="3933056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Summary </a:t>
            </a:r>
          </a:p>
        </p:txBody>
      </p:sp>
    </p:spTree>
    <p:extLst>
      <p:ext uri="{BB962C8B-B14F-4D97-AF65-F5344CB8AC3E}">
        <p14:creationId xmlns:p14="http://schemas.microsoft.com/office/powerpoint/2010/main" val="255008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Arrays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46237"/>
            <a:ext cx="7546032" cy="4525963"/>
          </a:xfrm>
        </p:spPr>
        <p:txBody>
          <a:bodyPr/>
          <a:lstStyle/>
          <a:p>
            <a:r>
              <a:rPr lang="en-US" dirty="0"/>
              <a:t>$days = array("</a:t>
            </a:r>
            <a:r>
              <a:rPr lang="en-US" dirty="0" err="1"/>
              <a:t>Mon","Tue","Wed","Thu","Fri</a:t>
            </a:r>
            <a:r>
              <a:rPr lang="en-US" dirty="0"/>
              <a:t>");</a:t>
            </a:r>
          </a:p>
          <a:p>
            <a:r>
              <a:rPr lang="en-US" dirty="0"/>
              <a:t>$days = ["</a:t>
            </a:r>
            <a:r>
              <a:rPr lang="en-US" dirty="0" err="1"/>
              <a:t>Mon","Tue","Wed","Thu","Fri</a:t>
            </a:r>
            <a:r>
              <a:rPr lang="en-US" dirty="0"/>
              <a:t>"]; // alternate syntax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Tx/>
              <a:buFont typeface="Wingdings" pitchFamily="2" charset="2"/>
              <a:buNone/>
              <a:tabLst/>
              <a:defRPr/>
            </a:pPr>
            <a:r>
              <a:rPr lang="en-US" sz="1500" kern="1200" dirty="0" smtClean="0">
                <a:solidFill>
                  <a:schemeClr val="tx1"/>
                </a:solidFill>
                <a:effectLst/>
                <a:latin typeface="Rockwell" pitchFamily="18" charset="0"/>
                <a:ea typeface="+mn-ea"/>
                <a:cs typeface="+mn-cs"/>
              </a:rPr>
              <a:t>Defining and Accessing an Array</a:t>
            </a:r>
            <a:endParaRPr lang="en-US" dirty="0" smtClean="0">
              <a:effectLst/>
            </a:endParaRPr>
          </a:p>
        </p:txBody>
      </p:sp>
      <p:pic>
        <p:nvPicPr>
          <p:cNvPr id="6" name="Picture 5" descr="4812612001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645024"/>
            <a:ext cx="7416824" cy="1519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11235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Reading/Writing Files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 There are two basic techniques for read/writing files in PHP: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Stream access </a:t>
            </a:r>
            <a:r>
              <a:rPr lang="en-US" dirty="0"/>
              <a:t>. </a:t>
            </a:r>
            <a:r>
              <a:rPr lang="en-US" dirty="0" smtClean="0"/>
              <a:t>Our code </a:t>
            </a:r>
            <a:r>
              <a:rPr lang="en-US" dirty="0"/>
              <a:t>will read just a small portion </a:t>
            </a:r>
            <a:r>
              <a:rPr lang="en-US" dirty="0" smtClean="0"/>
              <a:t>of the </a:t>
            </a:r>
            <a:r>
              <a:rPr lang="en-US" dirty="0"/>
              <a:t>file at a time. 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All</a:t>
            </a:r>
            <a:r>
              <a:rPr lang="en-US" dirty="0"/>
              <a:t>-In-Memory access . In this technique, we can read the entire file </a:t>
            </a:r>
            <a:r>
              <a:rPr lang="en-US" dirty="0" smtClean="0"/>
              <a:t>into memory </a:t>
            </a:r>
            <a:r>
              <a:rPr lang="en-US" dirty="0"/>
              <a:t>(i.e., into a PHP variable). While not appropriate for large files, </a:t>
            </a:r>
            <a:r>
              <a:rPr lang="en-US" dirty="0" smtClean="0"/>
              <a:t>it does </a:t>
            </a:r>
            <a:r>
              <a:rPr lang="en-US" dirty="0"/>
              <a:t>make processing of the file extremely easy.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Tx/>
              <a:buFont typeface="Wingdings" pitchFamily="2" charset="2"/>
              <a:buNone/>
              <a:tabLst/>
              <a:defRPr/>
            </a:pPr>
            <a:r>
              <a:rPr lang="en-US" sz="1500" kern="1200" dirty="0" smtClean="0">
                <a:solidFill>
                  <a:schemeClr val="tx1"/>
                </a:solidFill>
                <a:effectLst/>
                <a:latin typeface="Rockwell" pitchFamily="18" charset="0"/>
                <a:ea typeface="+mn-ea"/>
                <a:cs typeface="+mn-cs"/>
              </a:rPr>
              <a:t>Two ways</a:t>
            </a:r>
            <a:endParaRPr lang="en-US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7103439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Reading/Writing Files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</a:t>
            </a:r>
            <a:r>
              <a:rPr lang="en-US" dirty="0"/>
              <a:t>those of you familiar with functions like </a:t>
            </a:r>
            <a:r>
              <a:rPr lang="en-US" dirty="0" err="1"/>
              <a:t>fopen</a:t>
            </a:r>
            <a:r>
              <a:rPr lang="en-US" dirty="0"/>
              <a:t>() , </a:t>
            </a:r>
            <a:r>
              <a:rPr lang="en-US" dirty="0" err="1"/>
              <a:t>fclose</a:t>
            </a:r>
            <a:r>
              <a:rPr lang="en-US" dirty="0"/>
              <a:t>() , and </a:t>
            </a:r>
            <a:r>
              <a:rPr lang="en-US" dirty="0" err="1"/>
              <a:t>fgets</a:t>
            </a:r>
            <a:r>
              <a:rPr lang="en-US" dirty="0"/>
              <a:t>()  from </a:t>
            </a:r>
            <a:r>
              <a:rPr lang="en-US" dirty="0" smtClean="0"/>
              <a:t>the C </a:t>
            </a:r>
            <a:r>
              <a:rPr lang="en-US" dirty="0"/>
              <a:t>programming language, this first technique will </a:t>
            </a:r>
            <a:r>
              <a:rPr lang="en-US" dirty="0" smtClean="0"/>
              <a:t>be familiar</a:t>
            </a:r>
          </a:p>
          <a:p>
            <a:endParaRPr lang="en-US" dirty="0"/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Open </a:t>
            </a:r>
            <a:r>
              <a:rPr lang="en-US" dirty="0" err="1" smtClean="0"/>
              <a:t>fopen</a:t>
            </a:r>
            <a:r>
              <a:rPr lang="en-US" dirty="0" smtClean="0"/>
              <a:t>()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Read data </a:t>
            </a:r>
            <a:r>
              <a:rPr lang="en-US" dirty="0" err="1" smtClean="0"/>
              <a:t>fgets</a:t>
            </a:r>
            <a:r>
              <a:rPr lang="en-US" dirty="0" smtClean="0"/>
              <a:t>()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Close the file </a:t>
            </a:r>
            <a:r>
              <a:rPr lang="en-US" dirty="0" err="1" smtClean="0"/>
              <a:t>fclose</a:t>
            </a:r>
            <a:r>
              <a:rPr lang="en-US" smtClean="0"/>
              <a:t>()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Tx/>
              <a:buFont typeface="Wingdings" pitchFamily="2" charset="2"/>
              <a:buNone/>
              <a:tabLst/>
              <a:defRPr/>
            </a:pPr>
            <a:r>
              <a:rPr lang="en-US" sz="1500" kern="1200" dirty="0" smtClean="0">
                <a:solidFill>
                  <a:schemeClr val="tx1"/>
                </a:solidFill>
                <a:effectLst/>
                <a:latin typeface="Rockwell" pitchFamily="18" charset="0"/>
                <a:ea typeface="+mn-ea"/>
                <a:cs typeface="+mn-cs"/>
              </a:rPr>
              <a:t>Stream Access </a:t>
            </a:r>
            <a:endParaRPr lang="en-US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4410270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Reading/Writing Files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b="1" dirty="0"/>
              <a:t>f</a:t>
            </a:r>
            <a:r>
              <a:rPr lang="en-US" b="1" dirty="0" smtClean="0"/>
              <a:t>ile() </a:t>
            </a:r>
            <a:r>
              <a:rPr lang="en-US" dirty="0" smtClean="0"/>
              <a:t>Reads </a:t>
            </a:r>
            <a:r>
              <a:rPr lang="en-US" dirty="0"/>
              <a:t>the entire file and returns an array, with each array </a:t>
            </a:r>
            <a:r>
              <a:rPr lang="en-US" dirty="0" smtClean="0"/>
              <a:t>element corresponding </a:t>
            </a:r>
            <a:r>
              <a:rPr lang="en-US" dirty="0"/>
              <a:t>to one line in the file.</a:t>
            </a:r>
          </a:p>
          <a:p>
            <a:pPr marL="342900" indent="-342900">
              <a:buFont typeface="Arial"/>
              <a:buChar char="•"/>
            </a:pPr>
            <a:r>
              <a:rPr lang="en-US" b="1" dirty="0" err="1" smtClean="0"/>
              <a:t>file_get_contents</a:t>
            </a:r>
            <a:r>
              <a:rPr lang="en-US" b="1" dirty="0" smtClean="0"/>
              <a:t>()</a:t>
            </a:r>
            <a:r>
              <a:rPr lang="en-US" dirty="0" smtClean="0"/>
              <a:t> </a:t>
            </a:r>
            <a:r>
              <a:rPr lang="en-US" dirty="0"/>
              <a:t>Reads the entire file and returns a string variable.</a:t>
            </a:r>
          </a:p>
          <a:p>
            <a:pPr marL="342900" indent="-342900">
              <a:buFont typeface="Arial"/>
              <a:buChar char="•"/>
            </a:pPr>
            <a:r>
              <a:rPr lang="en-US" b="1" dirty="0" err="1" smtClean="0"/>
              <a:t>file_put_contents</a:t>
            </a:r>
            <a:r>
              <a:rPr lang="en-US" b="1" dirty="0" smtClean="0"/>
              <a:t>()</a:t>
            </a:r>
            <a:r>
              <a:rPr lang="en-US" dirty="0" smtClean="0"/>
              <a:t> </a:t>
            </a:r>
            <a:r>
              <a:rPr lang="en-US" dirty="0"/>
              <a:t>Writes the contents of a string variable out to a file.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Tx/>
              <a:buFont typeface="Wingdings" pitchFamily="2" charset="2"/>
              <a:buNone/>
              <a:tabLst/>
              <a:defRPr/>
            </a:pPr>
            <a:r>
              <a:rPr lang="en-US" sz="1500" kern="1200" smtClean="0">
                <a:solidFill>
                  <a:schemeClr val="tx1"/>
                </a:solidFill>
                <a:effectLst/>
                <a:latin typeface="Rockwell" pitchFamily="18" charset="0"/>
                <a:ea typeface="+mn-ea"/>
                <a:cs typeface="+mn-cs"/>
              </a:rPr>
              <a:t>In-Memory File Access </a:t>
            </a:r>
            <a:endParaRPr lang="en-US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965722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Version Control</a:t>
            </a:r>
            <a:endParaRPr lang="en-US" dirty="0"/>
          </a:p>
        </p:txBody>
      </p:sp>
      <p:pic>
        <p:nvPicPr>
          <p:cNvPr id="5" name="Content Placeholder 4" descr="4812612015.ep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7" b="-107"/>
          <a:stretch>
            <a:fillRect/>
          </a:stretch>
        </p:blipFill>
        <p:spPr/>
      </p:pic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Keep track of changes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83110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Version Control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Widely used in industry</a:t>
            </a:r>
            <a:endParaRPr lang="en-US" dirty="0"/>
          </a:p>
        </p:txBody>
      </p:sp>
      <p:pic>
        <p:nvPicPr>
          <p:cNvPr id="6" name="Content Placeholder 5" descr="4812612016.ep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726" b="-11726"/>
          <a:stretch>
            <a:fillRect/>
          </a:stretch>
        </p:blipFill>
        <p:spPr>
          <a:xfrm>
            <a:off x="467544" y="1257199"/>
            <a:ext cx="7920880" cy="5600801"/>
          </a:xfrm>
        </p:spPr>
      </p:pic>
    </p:spTree>
    <p:extLst>
      <p:ext uri="{BB962C8B-B14F-4D97-AF65-F5344CB8AC3E}">
        <p14:creationId xmlns:p14="http://schemas.microsoft.com/office/powerpoint/2010/main" val="58318434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/>
                </a:solidFill>
              </a:rPr>
              <a:t>Chapter 12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914400" y="91440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4648200" y="91440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914400" y="234888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4648200" y="234888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914400" y="378904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4648200" y="378904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914400" y="914400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1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648200" y="914400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2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14400" y="2381071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3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648200" y="2381071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4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14400" y="3810000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5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648200" y="3810000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accent3"/>
                </a:solidFill>
                <a:latin typeface="Rockwell Extra Bold" pitchFamily="18" charset="0"/>
              </a:rPr>
              <a:t>6</a:t>
            </a:r>
            <a:endParaRPr lang="en-US" sz="7200" dirty="0">
              <a:solidFill>
                <a:schemeClr val="accent3"/>
              </a:solidFill>
              <a:latin typeface="Rockwell Extra Bold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63688" y="1052736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Arrays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508104" y="908720"/>
            <a:ext cx="2520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$_GET and $_POST </a:t>
            </a:r>
            <a:r>
              <a:rPr lang="en-US" sz="2400" dirty="0" err="1">
                <a:solidFill>
                  <a:schemeClr val="bg1"/>
                </a:solidFill>
              </a:rPr>
              <a:t>Superglobal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Arrays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835696" y="2492896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$_SERVER </a:t>
            </a:r>
            <a:r>
              <a:rPr lang="en-US" sz="2800" dirty="0" smtClean="0">
                <a:solidFill>
                  <a:schemeClr val="bg1"/>
                </a:solidFill>
              </a:rPr>
              <a:t>Array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580112" y="2492896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$_FILES </a:t>
            </a:r>
            <a:r>
              <a:rPr lang="en-US" sz="2800" dirty="0" smtClean="0">
                <a:solidFill>
                  <a:schemeClr val="bg1"/>
                </a:solidFill>
              </a:rPr>
              <a:t>Array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907704" y="3933056"/>
            <a:ext cx="2520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Reading</a:t>
            </a:r>
            <a:r>
              <a:rPr lang="en-US" sz="2800" dirty="0" smtClean="0">
                <a:solidFill>
                  <a:schemeClr val="bg1"/>
                </a:solidFill>
              </a:rPr>
              <a:t>/ Writing Files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580112" y="3933056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3"/>
                </a:solidFill>
              </a:rPr>
              <a:t>Summary </a:t>
            </a:r>
          </a:p>
        </p:txBody>
      </p:sp>
    </p:spTree>
    <p:extLst>
      <p:ext uri="{BB962C8B-B14F-4D97-AF65-F5344CB8AC3E}">
        <p14:creationId xmlns:p14="http://schemas.microsoft.com/office/powerpoint/2010/main" val="12436242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 smtClean="0"/>
              <a:t>Summary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412776"/>
            <a:ext cx="8064896" cy="4759425"/>
          </a:xfrm>
        </p:spPr>
        <p:txBody>
          <a:bodyPr numCol="3">
            <a:noAutofit/>
          </a:bodyPr>
          <a:lstStyle/>
          <a:p>
            <a:r>
              <a:rPr lang="en-US" sz="2400" dirty="0" smtClean="0"/>
              <a:t>All</a:t>
            </a:r>
            <a:r>
              <a:rPr lang="en-US" sz="2400" dirty="0"/>
              <a:t>-in-memory access</a:t>
            </a:r>
          </a:p>
          <a:p>
            <a:r>
              <a:rPr lang="en-US" sz="2400" dirty="0"/>
              <a:t>array keys</a:t>
            </a:r>
          </a:p>
          <a:p>
            <a:r>
              <a:rPr lang="en-US" sz="2400" dirty="0"/>
              <a:t>array values</a:t>
            </a:r>
          </a:p>
          <a:p>
            <a:r>
              <a:rPr lang="en-US" sz="2400" dirty="0"/>
              <a:t>associative arrays</a:t>
            </a:r>
          </a:p>
          <a:p>
            <a:r>
              <a:rPr lang="en-US" sz="2400" dirty="0"/>
              <a:t>branch</a:t>
            </a:r>
          </a:p>
          <a:p>
            <a:r>
              <a:rPr lang="en-US" sz="2400" dirty="0"/>
              <a:t>forking</a:t>
            </a:r>
          </a:p>
          <a:p>
            <a:r>
              <a:rPr lang="en-US" sz="2400" dirty="0" err="1"/>
              <a:t>Git</a:t>
            </a:r>
            <a:endParaRPr lang="en-US" sz="2400" dirty="0"/>
          </a:p>
          <a:p>
            <a:r>
              <a:rPr lang="en-US" sz="2400" dirty="0" err="1"/>
              <a:t>GitHub</a:t>
            </a:r>
            <a:endParaRPr lang="en-US" sz="2400" dirty="0"/>
          </a:p>
          <a:p>
            <a:r>
              <a:rPr lang="en-US" sz="2400" dirty="0"/>
              <a:t>local repository</a:t>
            </a:r>
          </a:p>
          <a:p>
            <a:r>
              <a:rPr lang="en-US" sz="2400" dirty="0"/>
              <a:t>merge</a:t>
            </a:r>
          </a:p>
          <a:p>
            <a:r>
              <a:rPr lang="en-US" sz="2400" dirty="0"/>
              <a:t>NULL</a:t>
            </a:r>
          </a:p>
          <a:p>
            <a:r>
              <a:rPr lang="en-US" sz="2400" dirty="0"/>
              <a:t>null coalescing operator</a:t>
            </a:r>
          </a:p>
          <a:p>
            <a:r>
              <a:rPr lang="en-US" sz="2400" dirty="0"/>
              <a:t>one-way hash</a:t>
            </a:r>
          </a:p>
          <a:p>
            <a:r>
              <a:rPr lang="en-US" sz="2400" dirty="0"/>
              <a:t>ordered map</a:t>
            </a:r>
          </a:p>
          <a:p>
            <a:r>
              <a:rPr lang="en-US" sz="2400" dirty="0"/>
              <a:t>remote repository</a:t>
            </a:r>
          </a:p>
          <a:p>
            <a:r>
              <a:rPr lang="en-US" sz="2400" dirty="0"/>
              <a:t>sanitizing user inputs</a:t>
            </a:r>
          </a:p>
          <a:p>
            <a:r>
              <a:rPr lang="en-US" sz="2400" dirty="0"/>
              <a:t>stream access</a:t>
            </a:r>
          </a:p>
          <a:p>
            <a:r>
              <a:rPr lang="en-US" sz="2400" dirty="0"/>
              <a:t>stream resource</a:t>
            </a:r>
          </a:p>
          <a:p>
            <a:r>
              <a:rPr lang="en-US" sz="2400" dirty="0" err="1"/>
              <a:t>superglobal</a:t>
            </a:r>
            <a:r>
              <a:rPr lang="en-US" sz="2400" dirty="0"/>
              <a:t> variables</a:t>
            </a:r>
          </a:p>
          <a:p>
            <a:r>
              <a:rPr lang="en-US" sz="2400" dirty="0"/>
              <a:t>user-agent</a:t>
            </a:r>
          </a:p>
          <a:p>
            <a:r>
              <a:rPr lang="en-US" sz="2400" dirty="0"/>
              <a:t>version control</a:t>
            </a:r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Key Terms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0568440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 smtClean="0"/>
              <a:t>Summary</a:t>
            </a:r>
            <a:endParaRPr lang="en-US" sz="320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smtClean="0"/>
              <a:t>Questions?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617469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Arrays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46237"/>
            <a:ext cx="7546032" cy="4525963"/>
          </a:xfrm>
        </p:spPr>
        <p:txBody>
          <a:bodyPr/>
          <a:lstStyle/>
          <a:p>
            <a:r>
              <a:rPr lang="en-US" dirty="0"/>
              <a:t> All arrays </a:t>
            </a:r>
            <a:r>
              <a:rPr lang="en-US" dirty="0" smtClean="0"/>
              <a:t>in PHP </a:t>
            </a:r>
            <a:r>
              <a:rPr lang="en-US" dirty="0"/>
              <a:t>are generally referred to as </a:t>
            </a:r>
            <a:r>
              <a:rPr lang="en-US" b="1" dirty="0"/>
              <a:t>associative arrays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Tx/>
              <a:buFont typeface="Wingdings" pitchFamily="2" charset="2"/>
              <a:buNone/>
              <a:tabLst/>
              <a:defRPr/>
            </a:pPr>
            <a:r>
              <a:rPr lang="en-US" sz="1500" kern="1200" dirty="0" smtClean="0">
                <a:solidFill>
                  <a:schemeClr val="tx1"/>
                </a:solidFill>
                <a:effectLst/>
                <a:latin typeface="Rockwell" pitchFamily="18" charset="0"/>
                <a:ea typeface="+mn-ea"/>
                <a:cs typeface="+mn-cs"/>
              </a:rPr>
              <a:t>Defining and Accessing an Array</a:t>
            </a:r>
            <a:endParaRPr lang="en-US" dirty="0" smtClean="0">
              <a:effectLst/>
            </a:endParaRPr>
          </a:p>
        </p:txBody>
      </p:sp>
      <p:pic>
        <p:nvPicPr>
          <p:cNvPr id="5" name="Picture 4" descr="4812612002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212976"/>
            <a:ext cx="7178761" cy="1157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2760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Arrays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46237"/>
            <a:ext cx="7546032" cy="4525963"/>
          </a:xfrm>
        </p:spPr>
        <p:txBody>
          <a:bodyPr/>
          <a:lstStyle/>
          <a:p>
            <a:r>
              <a:rPr lang="en-US" dirty="0" smtClean="0"/>
              <a:t>You can use integer and string keys, not necessarily in order.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Tx/>
              <a:buFont typeface="Wingdings" pitchFamily="2" charset="2"/>
              <a:buNone/>
              <a:tabLst/>
              <a:defRPr/>
            </a:pPr>
            <a:r>
              <a:rPr lang="en-US" sz="1500" kern="1200" dirty="0" smtClean="0">
                <a:solidFill>
                  <a:schemeClr val="tx1"/>
                </a:solidFill>
                <a:effectLst/>
                <a:latin typeface="Rockwell" pitchFamily="18" charset="0"/>
                <a:ea typeface="+mn-ea"/>
                <a:cs typeface="+mn-cs"/>
              </a:rPr>
              <a:t>Defining and Accessing an Array</a:t>
            </a:r>
            <a:endParaRPr lang="en-US" dirty="0" smtClean="0">
              <a:effectLst/>
            </a:endParaRPr>
          </a:p>
        </p:txBody>
      </p:sp>
      <p:pic>
        <p:nvPicPr>
          <p:cNvPr id="6" name="Picture 5" descr="4812612003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36912"/>
            <a:ext cx="8181731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4996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Arrays</a:t>
            </a:r>
            <a:endParaRPr lang="en-US" dirty="0"/>
          </a:p>
        </p:txBody>
      </p:sp>
      <p:pic>
        <p:nvPicPr>
          <p:cNvPr id="5" name="Content Placeholder 4" descr="4812612004.eps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923" r="-14923" b="42572"/>
          <a:stretch/>
        </p:blipFill>
        <p:spPr>
          <a:xfrm>
            <a:off x="1331640" y="3789040"/>
            <a:ext cx="6400800" cy="2599192"/>
          </a:xfrm>
        </p:spPr>
      </p:pic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Tx/>
              <a:buFont typeface="Wingdings" pitchFamily="2" charset="2"/>
              <a:buNone/>
              <a:tabLst/>
              <a:defRPr/>
            </a:pPr>
            <a:r>
              <a:rPr lang="en-US" sz="1500" kern="1200" dirty="0" smtClean="0">
                <a:solidFill>
                  <a:schemeClr val="tx1"/>
                </a:solidFill>
                <a:effectLst/>
                <a:latin typeface="Rockwell" pitchFamily="18" charset="0"/>
                <a:ea typeface="+mn-ea"/>
                <a:cs typeface="+mn-cs"/>
              </a:rPr>
              <a:t>Multidimensional Arrays </a:t>
            </a:r>
            <a:endParaRPr lang="en-US" dirty="0" smtClean="0"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71600" y="1484784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$month = array</a:t>
            </a:r>
          </a:p>
          <a:p>
            <a:r>
              <a:rPr lang="mr-IN" dirty="0"/>
              <a:t>(</a:t>
            </a:r>
          </a:p>
          <a:p>
            <a:r>
              <a:rPr lang="en-US" dirty="0"/>
              <a:t>array("</a:t>
            </a:r>
            <a:r>
              <a:rPr lang="en-US" dirty="0" err="1"/>
              <a:t>Mon","Tue","Wed","Thu","Fri</a:t>
            </a:r>
            <a:r>
              <a:rPr lang="en-US" dirty="0"/>
              <a:t>"),</a:t>
            </a:r>
          </a:p>
          <a:p>
            <a:r>
              <a:rPr lang="en-US" dirty="0"/>
              <a:t>array("</a:t>
            </a:r>
            <a:r>
              <a:rPr lang="en-US" dirty="0" err="1"/>
              <a:t>Mon","Tue","Wed","Thu","Fri</a:t>
            </a:r>
            <a:r>
              <a:rPr lang="en-US" dirty="0"/>
              <a:t>"),</a:t>
            </a:r>
          </a:p>
          <a:p>
            <a:r>
              <a:rPr lang="en-US" dirty="0"/>
              <a:t>array("</a:t>
            </a:r>
            <a:r>
              <a:rPr lang="en-US" dirty="0" err="1"/>
              <a:t>Mon","Tue","Wed","Thu","Fri</a:t>
            </a:r>
            <a:r>
              <a:rPr lang="en-US" dirty="0"/>
              <a:t>"),</a:t>
            </a:r>
          </a:p>
          <a:p>
            <a:r>
              <a:rPr lang="en-US" dirty="0"/>
              <a:t>array("</a:t>
            </a:r>
            <a:r>
              <a:rPr lang="en-US" dirty="0" err="1"/>
              <a:t>Mon","Tue","Wed","Thu","Fri</a:t>
            </a:r>
            <a:r>
              <a:rPr lang="en-US" dirty="0"/>
              <a:t>")</a:t>
            </a:r>
          </a:p>
          <a:p>
            <a:r>
              <a:rPr lang="mr-IN" dirty="0"/>
              <a:t>);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309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Arrays</a:t>
            </a:r>
            <a:endParaRPr lang="en-US" dirty="0"/>
          </a:p>
        </p:txBody>
      </p:sp>
      <p:pic>
        <p:nvPicPr>
          <p:cNvPr id="5" name="Content Placeholder 4" descr="4812612004.eps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" t="55319" r="-2091" b="-2429"/>
          <a:stretch/>
        </p:blipFill>
        <p:spPr>
          <a:xfrm>
            <a:off x="1547664" y="3573016"/>
            <a:ext cx="5987143" cy="2540000"/>
          </a:xfrm>
        </p:spPr>
      </p:pic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Tx/>
              <a:buFont typeface="Wingdings" pitchFamily="2" charset="2"/>
              <a:buNone/>
              <a:tabLst/>
              <a:defRPr/>
            </a:pPr>
            <a:r>
              <a:rPr lang="en-US" sz="1500" kern="1200" dirty="0" smtClean="0">
                <a:solidFill>
                  <a:schemeClr val="tx1"/>
                </a:solidFill>
                <a:effectLst/>
                <a:latin typeface="Rockwell" pitchFamily="18" charset="0"/>
                <a:ea typeface="+mn-ea"/>
                <a:cs typeface="+mn-cs"/>
              </a:rPr>
              <a:t>Multidimensional Arrays </a:t>
            </a:r>
            <a:endParaRPr lang="en-US" dirty="0" smtClean="0"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71600" y="1484784"/>
            <a:ext cx="75608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$cart = array();</a:t>
            </a:r>
          </a:p>
          <a:p>
            <a:r>
              <a:rPr lang="en-US" dirty="0">
                <a:latin typeface="Calibri"/>
                <a:cs typeface="Calibri"/>
              </a:rPr>
              <a:t>$cart[] = array("id" =&gt; 37, "title" =&gt; "Burial at </a:t>
            </a:r>
            <a:r>
              <a:rPr lang="en-US" dirty="0" err="1">
                <a:latin typeface="Calibri"/>
                <a:cs typeface="Calibri"/>
              </a:rPr>
              <a:t>Ornans</a:t>
            </a:r>
            <a:r>
              <a:rPr lang="en-US" dirty="0">
                <a:latin typeface="Calibri"/>
                <a:cs typeface="Calibri"/>
              </a:rPr>
              <a:t>"</a:t>
            </a:r>
            <a:r>
              <a:rPr lang="en-US" dirty="0" smtClean="0">
                <a:latin typeface="Calibri"/>
                <a:cs typeface="Calibri"/>
              </a:rPr>
              <a:t>, q</a:t>
            </a:r>
            <a:r>
              <a:rPr lang="mr-IN" dirty="0" smtClean="0">
                <a:latin typeface="Calibri"/>
                <a:cs typeface="Calibri"/>
              </a:rPr>
              <a:t>uantity</a:t>
            </a:r>
            <a:r>
              <a:rPr lang="mr-IN" dirty="0">
                <a:latin typeface="Calibri"/>
                <a:cs typeface="Calibri"/>
              </a:rPr>
              <a:t>" =&gt; 1);</a:t>
            </a:r>
          </a:p>
          <a:p>
            <a:r>
              <a:rPr lang="en-US" dirty="0">
                <a:latin typeface="Calibri"/>
                <a:cs typeface="Calibri"/>
              </a:rPr>
              <a:t>$cart[] = array("id" =&gt; 345, "title" =&gt; "The Death of Marat"</a:t>
            </a:r>
            <a:r>
              <a:rPr lang="en-US" dirty="0" smtClean="0">
                <a:latin typeface="Calibri"/>
                <a:cs typeface="Calibri"/>
              </a:rPr>
              <a:t>, </a:t>
            </a:r>
            <a:r>
              <a:rPr lang="mr-IN" dirty="0" smtClean="0">
                <a:latin typeface="Calibri"/>
                <a:cs typeface="Calibri"/>
              </a:rPr>
              <a:t>"</a:t>
            </a:r>
            <a:r>
              <a:rPr lang="mr-IN" dirty="0">
                <a:latin typeface="Calibri"/>
                <a:cs typeface="Calibri"/>
              </a:rPr>
              <a:t>quantity" =&gt; 1);</a:t>
            </a:r>
          </a:p>
          <a:p>
            <a:r>
              <a:rPr lang="mr-IN" dirty="0">
                <a:latin typeface="Calibri"/>
                <a:cs typeface="Calibri"/>
              </a:rPr>
              <a:t>$cart[] = array("id" =&gt; 63, "title" =&gt; "Starry Night", "quantity" =&gt; 1);</a:t>
            </a:r>
            <a:endParaRPr lang="en-US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811398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Arrays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// while loop</a:t>
            </a:r>
          </a:p>
          <a:p>
            <a:r>
              <a:rPr lang="mr-IN" dirty="0" smtClean="0"/>
              <a:t>$</a:t>
            </a:r>
            <a:r>
              <a:rPr lang="mr-IN" dirty="0"/>
              <a:t>i=0;</a:t>
            </a:r>
          </a:p>
          <a:p>
            <a:r>
              <a:rPr lang="en-US" b="1" dirty="0">
                <a:solidFill>
                  <a:srgbClr val="A82233"/>
                </a:solidFill>
              </a:rPr>
              <a:t>while</a:t>
            </a:r>
            <a:r>
              <a:rPr lang="en-US" dirty="0"/>
              <a:t> ($</a:t>
            </a:r>
            <a:r>
              <a:rPr lang="en-US" dirty="0" err="1"/>
              <a:t>i</a:t>
            </a:r>
            <a:r>
              <a:rPr lang="en-US" dirty="0"/>
              <a:t> &lt; count($days)) {</a:t>
            </a:r>
          </a:p>
          <a:p>
            <a:r>
              <a:rPr lang="en-US" dirty="0" smtClean="0"/>
              <a:t>	echo </a:t>
            </a:r>
            <a:r>
              <a:rPr lang="en-US" dirty="0"/>
              <a:t>$days[$</a:t>
            </a:r>
            <a:r>
              <a:rPr lang="en-US" dirty="0" err="1"/>
              <a:t>i</a:t>
            </a:r>
            <a:r>
              <a:rPr lang="en-US" dirty="0"/>
              <a:t>] . "&lt;</a:t>
            </a:r>
            <a:r>
              <a:rPr lang="en-US" dirty="0" err="1"/>
              <a:t>br</a:t>
            </a:r>
            <a:r>
              <a:rPr lang="en-US" dirty="0"/>
              <a:t>&gt;";</a:t>
            </a:r>
          </a:p>
          <a:p>
            <a:r>
              <a:rPr lang="en-CA" dirty="0" smtClean="0"/>
              <a:t>	</a:t>
            </a:r>
            <a:r>
              <a:rPr lang="mr-IN" b="1" dirty="0" smtClean="0">
                <a:solidFill>
                  <a:schemeClr val="accent2"/>
                </a:solidFill>
              </a:rPr>
              <a:t>$</a:t>
            </a:r>
            <a:r>
              <a:rPr lang="mr-IN" b="1" dirty="0">
                <a:solidFill>
                  <a:schemeClr val="accent2"/>
                </a:solidFill>
              </a:rPr>
              <a:t>i++;</a:t>
            </a:r>
          </a:p>
          <a:p>
            <a:r>
              <a:rPr lang="mr-IN" dirty="0"/>
              <a:t>}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Tx/>
              <a:buFont typeface="Wingdings" pitchFamily="2" charset="2"/>
              <a:buNone/>
              <a:tabLst/>
              <a:defRPr/>
            </a:pPr>
            <a:r>
              <a:rPr lang="en-US" sz="1500" kern="1200" dirty="0" smtClean="0">
                <a:solidFill>
                  <a:schemeClr val="tx1"/>
                </a:solidFill>
                <a:effectLst/>
                <a:latin typeface="Rockwell" pitchFamily="18" charset="0"/>
                <a:ea typeface="+mn-ea"/>
                <a:cs typeface="+mn-cs"/>
              </a:rPr>
              <a:t>Iterating through an Array - while </a:t>
            </a:r>
            <a:endParaRPr lang="en-US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28917508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">
  <a:themeElements>
    <a:clrScheme name="FunWebDev - 2nd Edition">
      <a:dk1>
        <a:srgbClr val="404040"/>
      </a:dk1>
      <a:lt1>
        <a:srgbClr val="F3F3E7"/>
      </a:lt1>
      <a:dk2>
        <a:srgbClr val="37475F"/>
      </a:dk2>
      <a:lt2>
        <a:srgbClr val="FFFFFF"/>
      </a:lt2>
      <a:accent1>
        <a:srgbClr val="B6E4EC"/>
      </a:accent1>
      <a:accent2>
        <a:srgbClr val="A82233"/>
      </a:accent2>
      <a:accent3>
        <a:srgbClr val="C88736"/>
      </a:accent3>
      <a:accent4>
        <a:srgbClr val="467082"/>
      </a:accent4>
      <a:accent5>
        <a:srgbClr val="F3703A"/>
      </a:accent5>
      <a:accent6>
        <a:srgbClr val="00A651"/>
      </a:accent6>
      <a:hlink>
        <a:srgbClr val="B6EEEC"/>
      </a:hlink>
      <a:folHlink>
        <a:srgbClr val="C8873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</Template>
  <TotalTime>1008</TotalTime>
  <Words>1944</Words>
  <Application>Microsoft Macintosh PowerPoint</Application>
  <PresentationFormat>On-screen Show (4:3)</PresentationFormat>
  <Paragraphs>347</Paragraphs>
  <Slides>47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Presentation</vt:lpstr>
      <vt:lpstr>PHP Arrays and Superglobals </vt:lpstr>
      <vt:lpstr>Chapter 12</vt:lpstr>
      <vt:lpstr>Chapter 12</vt:lpstr>
      <vt:lpstr>Arrays</vt:lpstr>
      <vt:lpstr>Arrays</vt:lpstr>
      <vt:lpstr>Arrays</vt:lpstr>
      <vt:lpstr>Arrays</vt:lpstr>
      <vt:lpstr>Arrays</vt:lpstr>
      <vt:lpstr>Arrays</vt:lpstr>
      <vt:lpstr>Arrays</vt:lpstr>
      <vt:lpstr>Arrays</vt:lpstr>
      <vt:lpstr>Arrays</vt:lpstr>
      <vt:lpstr>Arrays</vt:lpstr>
      <vt:lpstr>Arrays</vt:lpstr>
      <vt:lpstr>Arrays</vt:lpstr>
      <vt:lpstr>Arrays</vt:lpstr>
      <vt:lpstr>Arrays</vt:lpstr>
      <vt:lpstr>Chapter 12</vt:lpstr>
      <vt:lpstr>$_GET and $_POST Superglobal Arrays </vt:lpstr>
      <vt:lpstr>$_GET and $_POST Superglobal Arrays </vt:lpstr>
      <vt:lpstr>$_GET and $_POST Superglobal Arrays </vt:lpstr>
      <vt:lpstr>$_GET and $_POST Superglobal Arrays </vt:lpstr>
      <vt:lpstr>$_GET and $_POST Superglobal Arrays </vt:lpstr>
      <vt:lpstr>$_GET and $_POST Superglobal Arrays </vt:lpstr>
      <vt:lpstr>$_GET and $_POST Superglobal Arrays </vt:lpstr>
      <vt:lpstr>$_GET and $_POST Superglobal Arrays </vt:lpstr>
      <vt:lpstr>$_GET and $_POST Superglobal Arrays </vt:lpstr>
      <vt:lpstr>Chapter 12</vt:lpstr>
      <vt:lpstr>$_SERVER Array</vt:lpstr>
      <vt:lpstr>$_SERVER Array</vt:lpstr>
      <vt:lpstr>$_SERVER Array</vt:lpstr>
      <vt:lpstr>Chapter 12</vt:lpstr>
      <vt:lpstr>$_FILES Array</vt:lpstr>
      <vt:lpstr>$_FILES Array</vt:lpstr>
      <vt:lpstr>$_FILES Array</vt:lpstr>
      <vt:lpstr>$_FILES Array</vt:lpstr>
      <vt:lpstr>$_FILES Array</vt:lpstr>
      <vt:lpstr>$_FILES Array</vt:lpstr>
      <vt:lpstr>Chapter 12</vt:lpstr>
      <vt:lpstr>Reading/Writing Files </vt:lpstr>
      <vt:lpstr>Reading/Writing Files </vt:lpstr>
      <vt:lpstr>Reading/Writing Files </vt:lpstr>
      <vt:lpstr>Version Control</vt:lpstr>
      <vt:lpstr>Version Control</vt:lpstr>
      <vt:lpstr>Chapter 12</vt:lpstr>
      <vt:lpstr>Summary</vt:lpstr>
      <vt:lpstr>Summary</vt:lpstr>
    </vt:vector>
  </TitlesOfParts>
  <Manager/>
  <Company>Pearson</Company>
  <LinksUpToDate>false</LinksUpToDate>
  <SharedDoc>false</SharedDoc>
  <HyperlinkBase>http://funwebdev.com</HyperlinkBase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Fundamentals of Web Development</dc:title>
  <dc:subject/>
  <dc:creator>Randy Connolly and Ricardo Hoar</dc:creator>
  <cp:keywords/>
  <dc:description/>
  <cp:lastModifiedBy>Ricardo</cp:lastModifiedBy>
  <cp:revision>174</cp:revision>
  <dcterms:created xsi:type="dcterms:W3CDTF">2014-01-14T22:57:40Z</dcterms:created>
  <dcterms:modified xsi:type="dcterms:W3CDTF">2017-02-19T00:59:46Z</dcterms:modified>
  <cp:category/>
</cp:coreProperties>
</file>